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39"/>
  </p:notesMasterIdLst>
  <p:sldIdLst>
    <p:sldId id="331" r:id="rId2"/>
    <p:sldId id="300" r:id="rId3"/>
    <p:sldId id="314" r:id="rId4"/>
    <p:sldId id="261" r:id="rId5"/>
    <p:sldId id="316" r:id="rId6"/>
    <p:sldId id="279" r:id="rId7"/>
    <p:sldId id="290" r:id="rId8"/>
    <p:sldId id="315" r:id="rId9"/>
    <p:sldId id="291" r:id="rId10"/>
    <p:sldId id="321" r:id="rId11"/>
    <p:sldId id="322" r:id="rId12"/>
    <p:sldId id="319" r:id="rId13"/>
    <p:sldId id="333" r:id="rId14"/>
    <p:sldId id="334" r:id="rId15"/>
    <p:sldId id="327" r:id="rId16"/>
    <p:sldId id="295" r:id="rId17"/>
    <p:sldId id="296" r:id="rId18"/>
    <p:sldId id="280" r:id="rId19"/>
    <p:sldId id="332" r:id="rId20"/>
    <p:sldId id="299" r:id="rId21"/>
    <p:sldId id="292" r:id="rId22"/>
    <p:sldId id="323" r:id="rId23"/>
    <p:sldId id="326" r:id="rId24"/>
    <p:sldId id="325" r:id="rId25"/>
    <p:sldId id="324" r:id="rId26"/>
    <p:sldId id="335" r:id="rId27"/>
    <p:sldId id="311" r:id="rId28"/>
    <p:sldId id="268" r:id="rId29"/>
    <p:sldId id="304" r:id="rId30"/>
    <p:sldId id="269" r:id="rId31"/>
    <p:sldId id="270" r:id="rId32"/>
    <p:sldId id="307" r:id="rId33"/>
    <p:sldId id="302" r:id="rId34"/>
    <p:sldId id="306" r:id="rId35"/>
    <p:sldId id="278" r:id="rId36"/>
    <p:sldId id="336" r:id="rId37"/>
    <p:sldId id="330" r:id="rId38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D4B"/>
    <a:srgbClr val="1D3559"/>
    <a:srgbClr val="4770AE"/>
    <a:srgbClr val="8EAAD2"/>
    <a:srgbClr val="7999C9"/>
    <a:srgbClr val="6489C0"/>
    <a:srgbClr val="283E6C"/>
    <a:srgbClr val="384B75"/>
    <a:srgbClr val="4470B7"/>
    <a:srgbClr val="213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-13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tags" Target="tags/tag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43BC58C8-0CFF-42F2-BE81-E6BF95EFB796}" type="datetimeFigureOut">
              <a:rPr lang="en-US" smtClean="0"/>
              <a:pPr/>
              <a:t>10/28/15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Narrow" panose="020B0606020202030204" pitchFamily="34" charset="0"/>
              </a:defRPr>
            </a:lvl1pPr>
          </a:lstStyle>
          <a:p>
            <a:fld id="{017001ED-06C3-4C63-B9B1-DAADF94D74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384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5266179" y="6657686"/>
            <a:ext cx="4028650" cy="35114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52" tIns="45226" rIns="90452" bIns="45226" anchor="b"/>
          <a:lstStyle/>
          <a:p>
            <a:pPr algn="r" eaLnBrk="0" hangingPunct="0">
              <a:defRPr/>
            </a:pPr>
            <a:fld id="{CAF1EE7F-AFCC-4950-838D-246152FD6012}" type="slidenum">
              <a:rPr lang="en-US" sz="1200" b="0">
                <a:latin typeface="Times" pitchFamily="1" charset="0"/>
                <a:cs typeface="+mn-cs"/>
              </a:rPr>
              <a:pPr algn="r" eaLnBrk="0" hangingPunct="0">
                <a:defRPr/>
              </a:pPr>
              <a:t>8</a:t>
            </a:fld>
            <a:endParaRPr lang="en-US" sz="1200" b="0" dirty="0">
              <a:latin typeface="Times" pitchFamily="1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947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2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9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8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32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20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75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086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43EA-3A1F-4DE7-98AA-FC437AE338FE}" type="datetimeFigureOut">
              <a:rPr lang="en-US" smtClean="0"/>
              <a:t>10/28/15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FD678-D39D-4241-BF5E-2526E238B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34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BAF843EA-3A1F-4DE7-98AA-FC437AE338FE}" type="datetimeFigureOut">
              <a:rPr lang="en-US" smtClean="0"/>
              <a:pPr/>
              <a:t>10/28/15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B9FFD678-D39D-4241-BF5E-2526E238B2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7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0"/>
            <a:ext cx="9919856" cy="6858000"/>
          </a:xfrm>
          <a:prstGeom prst="rect">
            <a:avLst/>
          </a:prstGeom>
          <a:effectLst/>
        </p:spPr>
      </p:pic>
      <p:sp>
        <p:nvSpPr>
          <p:cNvPr id="12" name="Rectangle 11"/>
          <p:cNvSpPr/>
          <p:nvPr/>
        </p:nvSpPr>
        <p:spPr>
          <a:xfrm>
            <a:off x="0" y="0"/>
            <a:ext cx="5800436" cy="6876472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0436" h="6867236">
                <a:moveTo>
                  <a:pt x="0" y="13"/>
                </a:moveTo>
                <a:lnTo>
                  <a:pt x="5800436" y="0"/>
                </a:lnTo>
                <a:lnTo>
                  <a:pt x="3519054" y="6858000"/>
                </a:lnTo>
                <a:lnTo>
                  <a:pt x="9236" y="6867236"/>
                </a:lnTo>
                <a:cubicBezTo>
                  <a:pt x="6157" y="4581236"/>
                  <a:pt x="3079" y="2286013"/>
                  <a:pt x="0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7" name="Rectangle 11"/>
          <p:cNvSpPr/>
          <p:nvPr/>
        </p:nvSpPr>
        <p:spPr>
          <a:xfrm>
            <a:off x="3814617" y="-1"/>
            <a:ext cx="1985818" cy="1306933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818" h="1305178">
                <a:moveTo>
                  <a:pt x="0" y="13"/>
                </a:moveTo>
                <a:lnTo>
                  <a:pt x="1985818" y="0"/>
                </a:lnTo>
                <a:lnTo>
                  <a:pt x="1560945" y="1305178"/>
                </a:lnTo>
                <a:lnTo>
                  <a:pt x="0" y="13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Text Placeholder 7"/>
          <p:cNvSpPr txBox="1">
            <a:spLocks/>
          </p:cNvSpPr>
          <p:nvPr/>
        </p:nvSpPr>
        <p:spPr>
          <a:xfrm>
            <a:off x="211839" y="237219"/>
            <a:ext cx="3790458" cy="3988740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600" b="1" spc="400" dirty="0" smtClean="0"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  <a:t>5</a:t>
            </a:r>
            <a:r>
              <a:rPr lang="en-US" sz="6600" spc="400" dirty="0" smtClean="0"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  <a:t> Keys to </a:t>
            </a:r>
            <a:br>
              <a:rPr lang="en-US" sz="6600" spc="400" dirty="0" smtClean="0"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</a:br>
            <a:r>
              <a:rPr lang="en-US" sz="6600" dirty="0" smtClean="0">
                <a:ln w="22225">
                  <a:noFill/>
                  <a:prstDash val="solid"/>
                </a:ln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  <a:t>Managing </a:t>
            </a:r>
            <a:r>
              <a:rPr lang="en-US" sz="6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  <a:t/>
            </a:r>
            <a:br>
              <a:rPr lang="en-US" sz="6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</a:br>
            <a:r>
              <a:rPr lang="en-US" sz="6600" spc="400" dirty="0" smtClean="0">
                <a:solidFill>
                  <a:srgbClr val="4770AE"/>
                </a:solidFill>
                <a:latin typeface="Arial Narrow" panose="020B0606020202030204" pitchFamily="34" charset="0"/>
                <a:cs typeface="Microsoft Sans Serif"/>
              </a:rPr>
              <a:t>Your Hiring Manager</a:t>
            </a:r>
            <a:endParaRPr lang="en-US" sz="6600" spc="400" dirty="0">
              <a:solidFill>
                <a:srgbClr val="4770AE"/>
              </a:solidFill>
              <a:latin typeface="Arial Narrow" panose="020B0606020202030204" pitchFamily="34" charset="0"/>
              <a:cs typeface="Microsoft Sans Serif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9901382" y="0"/>
            <a:ext cx="2290618" cy="6867237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5144655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5144655 w 5153891"/>
              <a:gd name="connsiteY4" fmla="*/ 0 h 6858000"/>
              <a:gd name="connsiteX0" fmla="*/ 5144655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5144655 w 5153891"/>
              <a:gd name="connsiteY4" fmla="*/ 0 h 6858000"/>
              <a:gd name="connsiteX0" fmla="*/ 2854036 w 2863272"/>
              <a:gd name="connsiteY0" fmla="*/ 0 h 6867237"/>
              <a:gd name="connsiteX1" fmla="*/ 2863272 w 2863272"/>
              <a:gd name="connsiteY1" fmla="*/ 0 h 6867237"/>
              <a:gd name="connsiteX2" fmla="*/ 2863272 w 2863272"/>
              <a:gd name="connsiteY2" fmla="*/ 6858000 h 6867237"/>
              <a:gd name="connsiteX3" fmla="*/ 0 w 2863272"/>
              <a:gd name="connsiteY3" fmla="*/ 6867237 h 6867237"/>
              <a:gd name="connsiteX4" fmla="*/ 2854036 w 2863272"/>
              <a:gd name="connsiteY4" fmla="*/ 0 h 6867237"/>
              <a:gd name="connsiteX0" fmla="*/ 2346036 w 2355272"/>
              <a:gd name="connsiteY0" fmla="*/ 0 h 6867237"/>
              <a:gd name="connsiteX1" fmla="*/ 2355272 w 2355272"/>
              <a:gd name="connsiteY1" fmla="*/ 0 h 6867237"/>
              <a:gd name="connsiteX2" fmla="*/ 2355272 w 2355272"/>
              <a:gd name="connsiteY2" fmla="*/ 6858000 h 6867237"/>
              <a:gd name="connsiteX3" fmla="*/ 0 w 2355272"/>
              <a:gd name="connsiteY3" fmla="*/ 6867237 h 6867237"/>
              <a:gd name="connsiteX4" fmla="*/ 2346036 w 2355272"/>
              <a:gd name="connsiteY4" fmla="*/ 0 h 6867237"/>
              <a:gd name="connsiteX0" fmla="*/ 1422400 w 1431636"/>
              <a:gd name="connsiteY0" fmla="*/ 0 h 6941128"/>
              <a:gd name="connsiteX1" fmla="*/ 1431636 w 1431636"/>
              <a:gd name="connsiteY1" fmla="*/ 0 h 6941128"/>
              <a:gd name="connsiteX2" fmla="*/ 1431636 w 1431636"/>
              <a:gd name="connsiteY2" fmla="*/ 6858000 h 6941128"/>
              <a:gd name="connsiteX3" fmla="*/ 0 w 1431636"/>
              <a:gd name="connsiteY3" fmla="*/ 6941128 h 6941128"/>
              <a:gd name="connsiteX4" fmla="*/ 1422400 w 1431636"/>
              <a:gd name="connsiteY4" fmla="*/ 0 h 6941128"/>
              <a:gd name="connsiteX0" fmla="*/ 2281382 w 2290618"/>
              <a:gd name="connsiteY0" fmla="*/ 0 h 6867237"/>
              <a:gd name="connsiteX1" fmla="*/ 2290618 w 2290618"/>
              <a:gd name="connsiteY1" fmla="*/ 0 h 6867237"/>
              <a:gd name="connsiteX2" fmla="*/ 2290618 w 2290618"/>
              <a:gd name="connsiteY2" fmla="*/ 6858000 h 6867237"/>
              <a:gd name="connsiteX3" fmla="*/ 0 w 2290618"/>
              <a:gd name="connsiteY3" fmla="*/ 6867237 h 6867237"/>
              <a:gd name="connsiteX4" fmla="*/ 2281382 w 2290618"/>
              <a:gd name="connsiteY4" fmla="*/ 0 h 686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618" h="6867237">
                <a:moveTo>
                  <a:pt x="2281382" y="0"/>
                </a:moveTo>
                <a:lnTo>
                  <a:pt x="2290618" y="0"/>
                </a:lnTo>
                <a:lnTo>
                  <a:pt x="2290618" y="6858000"/>
                </a:lnTo>
                <a:lnTo>
                  <a:pt x="0" y="6867237"/>
                </a:lnTo>
                <a:lnTo>
                  <a:pt x="2281382" y="0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13247" y="5887077"/>
            <a:ext cx="2454059" cy="1048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300" dirty="0" smtClean="0">
                <a:solidFill>
                  <a:schemeClr val="tx1"/>
                </a:solidFill>
                <a:latin typeface="Arial Narrow" panose="020B0606020202030204" pitchFamily="34" charset="0"/>
                <a:cs typeface="Microsoft Sans Serif"/>
              </a:rPr>
              <a:t>Presented By:</a:t>
            </a:r>
          </a:p>
          <a:p>
            <a:r>
              <a:rPr lang="en-US" sz="2933" spc="300" dirty="0" smtClean="0">
                <a:solidFill>
                  <a:schemeClr val="tx1"/>
                </a:solidFill>
                <a:latin typeface="Arial Narrow" panose="020B0606020202030204" pitchFamily="34" charset="0"/>
                <a:cs typeface="Microsoft Sans Serif"/>
              </a:rPr>
              <a:t>Steve Lowisz</a:t>
            </a:r>
            <a:endParaRPr lang="en-US" sz="2933" spc="300" dirty="0">
              <a:solidFill>
                <a:schemeClr val="tx1"/>
              </a:solidFill>
              <a:latin typeface="Arial Narrow" panose="020B0606020202030204" pitchFamily="34" charset="0"/>
              <a:cs typeface="Microsoft Sans Serif"/>
            </a:endParaRPr>
          </a:p>
        </p:txBody>
      </p:sp>
      <p:sp>
        <p:nvSpPr>
          <p:cNvPr id="18" name="Rectangle 11"/>
          <p:cNvSpPr/>
          <p:nvPr/>
        </p:nvSpPr>
        <p:spPr>
          <a:xfrm>
            <a:off x="9901381" y="5334001"/>
            <a:ext cx="2281382" cy="1537842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  <a:gd name="connsiteX0" fmla="*/ 0 w 2281382"/>
              <a:gd name="connsiteY0" fmla="*/ 13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3 h 1425090"/>
              <a:gd name="connsiteX0" fmla="*/ 0 w 2281382"/>
              <a:gd name="connsiteY0" fmla="*/ 1402056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402056 h 1425090"/>
              <a:gd name="connsiteX0" fmla="*/ 0 w 2281382"/>
              <a:gd name="connsiteY0" fmla="*/ 1512743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12743 h 1535777"/>
              <a:gd name="connsiteX0" fmla="*/ 0 w 2281382"/>
              <a:gd name="connsiteY0" fmla="*/ 1531191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31191 h 153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1382" h="1535777">
                <a:moveTo>
                  <a:pt x="0" y="1531191"/>
                </a:moveTo>
                <a:lnTo>
                  <a:pt x="508000" y="0"/>
                </a:lnTo>
                <a:lnTo>
                  <a:pt x="2281382" y="1535777"/>
                </a:lnTo>
                <a:lnTo>
                  <a:pt x="0" y="1531191"/>
                </a:lnTo>
                <a:close/>
              </a:path>
            </a:pathLst>
          </a:cu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9" name="Rectangle 11"/>
          <p:cNvSpPr/>
          <p:nvPr/>
        </p:nvSpPr>
        <p:spPr>
          <a:xfrm>
            <a:off x="10403465" y="3182322"/>
            <a:ext cx="1791855" cy="3680679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  <a:gd name="connsiteX0" fmla="*/ 0 w 2281382"/>
              <a:gd name="connsiteY0" fmla="*/ 13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3 h 1425090"/>
              <a:gd name="connsiteX0" fmla="*/ 0 w 2281382"/>
              <a:gd name="connsiteY0" fmla="*/ 1402056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402056 h 1425090"/>
              <a:gd name="connsiteX0" fmla="*/ 0 w 2281382"/>
              <a:gd name="connsiteY0" fmla="*/ 1512743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12743 h 1535777"/>
              <a:gd name="connsiteX0" fmla="*/ 0 w 2281382"/>
              <a:gd name="connsiteY0" fmla="*/ 1531191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31191 h 1535777"/>
              <a:gd name="connsiteX0" fmla="*/ 166255 w 1773382"/>
              <a:gd name="connsiteY0" fmla="*/ 1734118 h 1734118"/>
              <a:gd name="connsiteX1" fmla="*/ 0 w 1773382"/>
              <a:gd name="connsiteY1" fmla="*/ 0 h 1734118"/>
              <a:gd name="connsiteX2" fmla="*/ 1773382 w 1773382"/>
              <a:gd name="connsiteY2" fmla="*/ 1535777 h 1734118"/>
              <a:gd name="connsiteX3" fmla="*/ 166255 w 1773382"/>
              <a:gd name="connsiteY3" fmla="*/ 1734118 h 1734118"/>
              <a:gd name="connsiteX0" fmla="*/ 166255 w 1958110"/>
              <a:gd name="connsiteY0" fmla="*/ 1734118 h 3251434"/>
              <a:gd name="connsiteX1" fmla="*/ 0 w 1958110"/>
              <a:gd name="connsiteY1" fmla="*/ 0 h 3251434"/>
              <a:gd name="connsiteX2" fmla="*/ 1958110 w 1958110"/>
              <a:gd name="connsiteY2" fmla="*/ 3251434 h 3251434"/>
              <a:gd name="connsiteX3" fmla="*/ 166255 w 1958110"/>
              <a:gd name="connsiteY3" fmla="*/ 1734118 h 3251434"/>
              <a:gd name="connsiteX0" fmla="*/ 0 w 1791855"/>
              <a:gd name="connsiteY0" fmla="*/ 2158420 h 3675736"/>
              <a:gd name="connsiteX1" fmla="*/ 1773382 w 1791855"/>
              <a:gd name="connsiteY1" fmla="*/ 0 h 3675736"/>
              <a:gd name="connsiteX2" fmla="*/ 1791855 w 1791855"/>
              <a:gd name="connsiteY2" fmla="*/ 3675736 h 3675736"/>
              <a:gd name="connsiteX3" fmla="*/ 0 w 1791855"/>
              <a:gd name="connsiteY3" fmla="*/ 2158420 h 36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1855" h="3675736">
                <a:moveTo>
                  <a:pt x="0" y="2158420"/>
                </a:moveTo>
                <a:lnTo>
                  <a:pt x="1773382" y="0"/>
                </a:lnTo>
                <a:cubicBezTo>
                  <a:pt x="1779540" y="1225245"/>
                  <a:pt x="1785697" y="2450491"/>
                  <a:pt x="1791855" y="3675736"/>
                </a:cubicBezTo>
                <a:lnTo>
                  <a:pt x="0" y="2158420"/>
                </a:ln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2557" y="4091706"/>
            <a:ext cx="6636436" cy="1311563"/>
          </a:xfrm>
          <a:custGeom>
            <a:avLst/>
            <a:gdLst>
              <a:gd name="connsiteX0" fmla="*/ 0 w 6636436"/>
              <a:gd name="connsiteY0" fmla="*/ 0 h 1311563"/>
              <a:gd name="connsiteX1" fmla="*/ 6636436 w 6636436"/>
              <a:gd name="connsiteY1" fmla="*/ 0 h 1311563"/>
              <a:gd name="connsiteX2" fmla="*/ 6636436 w 6636436"/>
              <a:gd name="connsiteY2" fmla="*/ 1311563 h 1311563"/>
              <a:gd name="connsiteX3" fmla="*/ 0 w 6636436"/>
              <a:gd name="connsiteY3" fmla="*/ 1311563 h 1311563"/>
              <a:gd name="connsiteX4" fmla="*/ 0 w 6636436"/>
              <a:gd name="connsiteY4" fmla="*/ 0 h 1311563"/>
              <a:gd name="connsiteX0" fmla="*/ 0 w 6636436"/>
              <a:gd name="connsiteY0" fmla="*/ 0 h 1311563"/>
              <a:gd name="connsiteX1" fmla="*/ 5463418 w 6636436"/>
              <a:gd name="connsiteY1" fmla="*/ 9236 h 1311563"/>
              <a:gd name="connsiteX2" fmla="*/ 6636436 w 6636436"/>
              <a:gd name="connsiteY2" fmla="*/ 1311563 h 1311563"/>
              <a:gd name="connsiteX3" fmla="*/ 0 w 6636436"/>
              <a:gd name="connsiteY3" fmla="*/ 1311563 h 1311563"/>
              <a:gd name="connsiteX4" fmla="*/ 0 w 6636436"/>
              <a:gd name="connsiteY4" fmla="*/ 0 h 131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436" h="1311563">
                <a:moveTo>
                  <a:pt x="0" y="0"/>
                </a:moveTo>
                <a:lnTo>
                  <a:pt x="5463418" y="9236"/>
                </a:lnTo>
                <a:lnTo>
                  <a:pt x="6636436" y="1311563"/>
                </a:lnTo>
                <a:lnTo>
                  <a:pt x="0" y="1311563"/>
                </a:lnTo>
                <a:lnTo>
                  <a:pt x="0" y="0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55" y="4481741"/>
            <a:ext cx="2285811" cy="627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6" y="4420976"/>
            <a:ext cx="1500134" cy="1445114"/>
          </a:xfrm>
          <a:prstGeom prst="rect">
            <a:avLst/>
          </a:prstGeom>
          <a:ln w="22225">
            <a:solidFill>
              <a:srgbClr val="192D4B"/>
            </a:solidFill>
          </a:ln>
        </p:spPr>
      </p:pic>
    </p:spTree>
    <p:extLst>
      <p:ext uri="{BB962C8B-B14F-4D97-AF65-F5344CB8AC3E}">
        <p14:creationId xmlns:p14="http://schemas.microsoft.com/office/powerpoint/2010/main" val="154136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33748" y="0"/>
            <a:ext cx="6567055" cy="6858000"/>
          </a:xfrm>
          <a:prstGeom prst="rect">
            <a:avLst/>
          </a:pr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6" t="11144" r="2746" b="13839"/>
          <a:stretch/>
        </p:blipFill>
        <p:spPr>
          <a:xfrm>
            <a:off x="490989" y="1641735"/>
            <a:ext cx="4694701" cy="4066793"/>
          </a:xfrm>
          <a:prstGeom prst="rect">
            <a:avLst/>
          </a:prstGeom>
          <a:effectLst/>
        </p:spPr>
      </p:pic>
      <p:sp>
        <p:nvSpPr>
          <p:cNvPr id="2" name="Rectangle 1"/>
          <p:cNvSpPr/>
          <p:nvPr/>
        </p:nvSpPr>
        <p:spPr>
          <a:xfrm>
            <a:off x="260067" y="1043643"/>
            <a:ext cx="5156544" cy="4342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Aft>
                <a:spcPts val="1059"/>
              </a:spcAft>
            </a:pPr>
            <a:r>
              <a:rPr lang="en-US" sz="2200" b="1" dirty="0">
                <a:latin typeface="Arial Narrow" panose="020B0606020202030204" pitchFamily="34" charset="0"/>
              </a:rPr>
              <a:t>The job description should include</a:t>
            </a:r>
            <a:r>
              <a:rPr lang="en-US" sz="2200" b="1" dirty="0" smtClean="0">
                <a:latin typeface="Arial Narrow" panose="020B0606020202030204" pitchFamily="34" charset="0"/>
              </a:rPr>
              <a:t>:</a:t>
            </a:r>
            <a:br>
              <a:rPr lang="en-US" sz="2200" b="1" dirty="0" smtClean="0">
                <a:latin typeface="Arial Narrow" panose="020B0606020202030204" pitchFamily="34" charset="0"/>
              </a:rPr>
            </a:br>
            <a:endParaRPr lang="en-US" sz="2200" b="1" dirty="0">
              <a:latin typeface="Arial Narrow" panose="020B0606020202030204" pitchFamily="34" charset="0"/>
            </a:endParaRP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Company </a:t>
            </a:r>
            <a:r>
              <a:rPr lang="en-US" sz="2400" dirty="0" smtClean="0">
                <a:latin typeface="Arial Narrow" panose="020B0606020202030204" pitchFamily="34" charset="0"/>
              </a:rPr>
              <a:t>Background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latin typeface="Arial Narrow" panose="020B0606020202030204" pitchFamily="34" charset="0"/>
              </a:rPr>
              <a:t>Position Job Title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Position Summary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Reporting Relationships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Major Responsibilities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Ideal Experience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endParaRPr lang="en-US" sz="2400" dirty="0">
              <a:latin typeface="Arial Narrow" panose="020B060602020203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14014" y="239889"/>
            <a:ext cx="3385623" cy="58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defTabSz="948127" eaLnBrk="0" hangingPunct="0">
              <a:lnSpc>
                <a:spcPct val="90000"/>
              </a:lnSpc>
            </a:pPr>
            <a:r>
              <a:rPr lang="en-US" sz="3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Drive The Intake</a:t>
            </a:r>
            <a:endParaRPr lang="en-US" sz="3500" b="1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88334" y="1689972"/>
            <a:ext cx="621130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How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many positions are we recruiting for?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is the location of the role (s)?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is the Reporting structure (who will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candidate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report to)?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will be their direct reports or will they be an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 individual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contributor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is the team structure (i.e. how many peers)?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54114" y="162252"/>
            <a:ext cx="5368452" cy="59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indent="-53860" defTabSz="948127" eaLnBrk="0" hangingPunct="0">
              <a:lnSpc>
                <a:spcPct val="150000"/>
              </a:lnSpc>
            </a:pP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Job Intake Question Checklist - Basics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66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33748" y="0"/>
            <a:ext cx="6567055" cy="6858000"/>
          </a:xfrm>
          <a:prstGeom prst="rect">
            <a:avLst/>
          </a:prstGeom>
          <a:solidFill>
            <a:srgbClr val="64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9" y="559853"/>
            <a:ext cx="5020737" cy="5803361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25587" y="79037"/>
            <a:ext cx="6292523" cy="80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indent="-53860" defTabSz="948127" eaLnBrk="0" hangingPunct="0">
              <a:lnSpc>
                <a:spcPct val="150000"/>
              </a:lnSpc>
            </a:pP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Job Intake Question Checklist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4603" y="79037"/>
            <a:ext cx="3008586" cy="134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defTabSz="948127" eaLnBrk="0" hangingPunct="0">
              <a:lnSpc>
                <a:spcPct val="90000"/>
              </a:lnSpc>
            </a:pPr>
            <a:r>
              <a:rPr lang="en-US" sz="45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Proper Intake</a:t>
            </a:r>
            <a:endParaRPr lang="en-US" sz="4500" b="1" u="sng" dirty="0">
              <a:solidFill>
                <a:schemeClr val="accent1">
                  <a:lumMod val="20000"/>
                  <a:lumOff val="8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1963" y="1213674"/>
            <a:ext cx="56797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How long has the position been open?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Any difficulties facing the team (i.e. high turnover, not enough experience within the team)?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Will they have budget or P/L responsibilities?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Will there be advancement opportunities?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What is the Hiring Manager’s managerial style?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Is relocation offered – if so, what will the company provide?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What is the base salary/bonus/commission/sign on bonus/Visa sponsorship?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235" y="6040048"/>
            <a:ext cx="50808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solidFill>
                  <a:srgbClr val="C00000"/>
                </a:solidFill>
                <a:latin typeface="Arial Narrow" panose="020B0606020202030204" pitchFamily="34" charset="0"/>
              </a:rPr>
              <a:t>The job description is not always a comprehensive list  - anticipate and ask about the unwritten needs of the </a:t>
            </a:r>
            <a:r>
              <a:rPr lang="en-US" sz="15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Hiring Manager</a:t>
            </a:r>
            <a:endParaRPr lang="en-US" sz="15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401" y="5414489"/>
            <a:ext cx="492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!</a:t>
            </a:r>
            <a:endParaRPr lang="en-US" sz="10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020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27551"/>
          <a:stretch/>
        </p:blipFill>
        <p:spPr>
          <a:xfrm>
            <a:off x="0" y="0"/>
            <a:ext cx="5290457" cy="68521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90458" y="0"/>
            <a:ext cx="6910346" cy="6858000"/>
          </a:xfrm>
          <a:prstGeom prst="rect">
            <a:avLst/>
          </a:prstGeom>
          <a:solidFill>
            <a:srgbClr val="8EA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2064" y="6002424"/>
            <a:ext cx="4299436" cy="7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defTabSz="948127" eaLnBrk="0" hangingPunct="0">
              <a:lnSpc>
                <a:spcPct val="90000"/>
              </a:lnSpc>
            </a:pP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Drive the  Intake</a:t>
            </a:r>
            <a:endParaRPr lang="en-US" sz="45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55597" y="1446553"/>
            <a:ext cx="656251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Reason for the opening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–“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What happened to previous person?”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What are the must have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skills? 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are the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like to have skills?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Rank them in order of preference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Best employee comparison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are the long term objectives for this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role?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are the short term objectives for this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role?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needs to be done and when?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25587" y="79037"/>
            <a:ext cx="6292523" cy="80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indent="-53860" defTabSz="948127" eaLnBrk="0" hangingPunct="0">
              <a:lnSpc>
                <a:spcPct val="150000"/>
              </a:lnSpc>
            </a:pPr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Job Intake Question Checklist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939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r="9068"/>
          <a:stretch/>
        </p:blipFill>
        <p:spPr>
          <a:xfrm>
            <a:off x="0" y="0"/>
            <a:ext cx="651547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33748" y="0"/>
            <a:ext cx="6567055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74798" y="1215046"/>
            <a:ext cx="6187893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Skills Versus Competencies</a:t>
            </a:r>
          </a:p>
          <a:p>
            <a:pPr fontAlgn="base"/>
            <a:endParaRPr lang="en-US" sz="2200" dirty="0" smtClean="0">
              <a:latin typeface="Arial Narrow" panose="020B0606020202030204" pitchFamily="34" charset="0"/>
            </a:endParaRP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Intake is about more than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“skills”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Competencies that drive objectives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is a competency?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Driven by recruiter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Statistics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11% fired for skill</a:t>
            </a:r>
          </a:p>
          <a:p>
            <a:pPr marL="800100" lvl="1" indent="-3429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89% fired for competencies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Generally strong at screening for skills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Often do not tie competencies to position objectives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200" b="0" i="0" dirty="0" smtClean="0">
              <a:solidFill>
                <a:srgbClr val="444444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698837" y="117006"/>
            <a:ext cx="517114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algn="r"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Drive The Intake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0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hannelinstincts.files.wordpress.com/2013/07/communications-plann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38"/>
          <a:stretch/>
        </p:blipFill>
        <p:spPr bwMode="auto">
          <a:xfrm>
            <a:off x="5957455" y="0"/>
            <a:ext cx="6234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Rectangle 11"/>
          <p:cNvSpPr/>
          <p:nvPr/>
        </p:nvSpPr>
        <p:spPr>
          <a:xfrm flipV="1">
            <a:off x="-284" y="0"/>
            <a:ext cx="7814247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  <a:gd name="connsiteX0" fmla="*/ 6718 w 7644147"/>
              <a:gd name="connsiteY0" fmla="*/ 13 h 6858012"/>
              <a:gd name="connsiteX1" fmla="*/ 7644147 w 7644147"/>
              <a:gd name="connsiteY1" fmla="*/ 0 h 6858012"/>
              <a:gd name="connsiteX2" fmla="*/ 5362765 w 7644147"/>
              <a:gd name="connsiteY2" fmla="*/ 6858000 h 6858012"/>
              <a:gd name="connsiteX3" fmla="*/ 496 w 7644147"/>
              <a:gd name="connsiteY3" fmla="*/ 6858012 h 6858012"/>
              <a:gd name="connsiteX4" fmla="*/ 6718 w 7644147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147" h="6858012">
                <a:moveTo>
                  <a:pt x="6718" y="13"/>
                </a:moveTo>
                <a:lnTo>
                  <a:pt x="7644147" y="0"/>
                </a:lnTo>
                <a:lnTo>
                  <a:pt x="5362765" y="6858000"/>
                </a:lnTo>
                <a:lnTo>
                  <a:pt x="496" y="6858012"/>
                </a:lnTo>
                <a:cubicBezTo>
                  <a:pt x="-2583" y="4572012"/>
                  <a:pt x="9797" y="2286013"/>
                  <a:pt x="6718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6599" y="285490"/>
            <a:ext cx="419287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Drive the Plan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6599" y="1267936"/>
            <a:ext cx="533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339" indent="-403339" eaLnBrk="0" hangingPunct="0"/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Recap and Plan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491" y="2173438"/>
            <a:ext cx="668795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118" indent="-302503" defTabSz="948127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During Intake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Define Sourcing Strategy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Identify Managers Role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Set Expectation – not time lines</a:t>
            </a:r>
          </a:p>
          <a:p>
            <a:pPr marL="510815" lvl="1" defTabSz="948127" eaLnBrk="0" hangingPunct="0"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After Intake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Confirm requirements of role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Confirm agreed upon role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CYA/Set the tone of accountability</a:t>
            </a:r>
          </a:p>
          <a:p>
            <a:pPr marL="53615" defTabSz="948127" eaLnBrk="0" hangingPunct="0">
              <a:spcAft>
                <a:spcPts val="600"/>
              </a:spcAft>
            </a:pPr>
            <a:endParaRPr lang="en-US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2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" b="6954"/>
          <a:stretch/>
        </p:blipFill>
        <p:spPr>
          <a:xfrm>
            <a:off x="0" y="-36946"/>
            <a:ext cx="12192000" cy="6908801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0" y="4316500"/>
            <a:ext cx="8218714" cy="1613246"/>
          </a:xfrm>
          <a:custGeom>
            <a:avLst/>
            <a:gdLst>
              <a:gd name="connsiteX0" fmla="*/ 0 w 6964218"/>
              <a:gd name="connsiteY0" fmla="*/ 0 h 2082799"/>
              <a:gd name="connsiteX1" fmla="*/ 6964218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3666836 w 10631054"/>
              <a:gd name="connsiteY0" fmla="*/ 0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3666836 w 10631054"/>
              <a:gd name="connsiteY4" fmla="*/ 0 h 2082799"/>
              <a:gd name="connsiteX0" fmla="*/ 0 w 10631054"/>
              <a:gd name="connsiteY0" fmla="*/ 10178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0 w 10631054"/>
              <a:gd name="connsiteY4" fmla="*/ 10178 h 2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1054" h="2082799">
                <a:moveTo>
                  <a:pt x="0" y="10178"/>
                </a:moveTo>
                <a:lnTo>
                  <a:pt x="9402618" y="0"/>
                </a:lnTo>
                <a:lnTo>
                  <a:pt x="10631054" y="2082799"/>
                </a:lnTo>
                <a:lnTo>
                  <a:pt x="0" y="2082799"/>
                </a:lnTo>
                <a:lnTo>
                  <a:pt x="0" y="1017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324" y="4435383"/>
            <a:ext cx="10076604" cy="123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7500" dirty="0" smtClean="0">
                <a:ln w="22225">
                  <a:noFill/>
                  <a:prstDash val="solid"/>
                </a:ln>
                <a:solidFill>
                  <a:srgbClr val="1D3559"/>
                </a:solidFill>
                <a:latin typeface="Arial Narrow" panose="020B0606020202030204" pitchFamily="34" charset="0"/>
              </a:rPr>
              <a:t>#2 Drop the Jargon</a:t>
            </a:r>
            <a:endParaRPr lang="en-US" sz="7500" dirty="0">
              <a:ln w="22225">
                <a:noFill/>
                <a:prstDash val="solid"/>
              </a:ln>
              <a:solidFill>
                <a:srgbClr val="1D355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wsa-intl.com/Portals/70018/images/executives%20fighting-resized-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6046"/>
          <a:stretch/>
        </p:blipFill>
        <p:spPr bwMode="auto">
          <a:xfrm>
            <a:off x="6060269" y="144232"/>
            <a:ext cx="6131731" cy="671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Rectangle 11"/>
          <p:cNvSpPr/>
          <p:nvPr/>
        </p:nvSpPr>
        <p:spPr>
          <a:xfrm flipV="1">
            <a:off x="-172528" y="0"/>
            <a:ext cx="7986492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1429209" y="1321796"/>
            <a:ext cx="4236720" cy="2179320"/>
          </a:xfrm>
          <a:prstGeom prst="wedgeEllipseCallou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2284" y="235416"/>
            <a:ext cx="510557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Communicate Effectively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1006762" y="4113322"/>
            <a:ext cx="4236720" cy="2179320"/>
          </a:xfrm>
          <a:prstGeom prst="wedgeEllipseCallou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4998" y="1672792"/>
            <a:ext cx="3338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30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My hiring manager hardly responds or provides feedback!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29209" y="4446102"/>
            <a:ext cx="33918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6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My Recruiter doesn’t </a:t>
            </a:r>
            <a:r>
              <a:rPr lang="en-US" sz="2600" b="1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communicate</a:t>
            </a:r>
            <a:r>
              <a:rPr lang="en-US" sz="26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– </a:t>
            </a:r>
            <a:br>
              <a:rPr lang="en-US" sz="26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r>
              <a:rPr lang="en-US" sz="26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 always need to track them down!</a:t>
            </a:r>
          </a:p>
        </p:txBody>
      </p:sp>
    </p:spTree>
    <p:extLst>
      <p:ext uri="{BB962C8B-B14F-4D97-AF65-F5344CB8AC3E}">
        <p14:creationId xmlns:p14="http://schemas.microsoft.com/office/powerpoint/2010/main" val="208109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0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8"/>
          <a:stretch/>
        </p:blipFill>
        <p:spPr>
          <a:xfrm>
            <a:off x="0" y="0"/>
            <a:ext cx="668098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310120" y="1559856"/>
            <a:ext cx="51035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200"/>
              </a:spcAft>
            </a:pPr>
            <a:r>
              <a:rPr lang="en-US" sz="2400" b="1" dirty="0">
                <a:solidFill>
                  <a:srgbClr val="FFC000"/>
                </a:solidFill>
                <a:latin typeface="Arial Narrow" panose="020B0606020202030204" pitchFamily="34" charset="0"/>
              </a:rPr>
              <a:t>Talk in T</a:t>
            </a:r>
            <a:r>
              <a:rPr lang="en-US" sz="24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heir Terms:</a:t>
            </a:r>
            <a:endParaRPr lang="en-US" sz="24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Increased Revenues 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Increased Profitability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Increased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Efficiency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Increased Moral/Less Mistakes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Kick the Competition’s #&amp;s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Cost of Open Position 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Improved Customer Experience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98837" y="117006"/>
            <a:ext cx="517114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algn="r"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Drop The Jargon……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7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r="9955"/>
          <a:stretch/>
        </p:blipFill>
        <p:spPr>
          <a:xfrm>
            <a:off x="-9237" y="0"/>
            <a:ext cx="6568911" cy="68631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06886" y="1564731"/>
            <a:ext cx="58659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48127" eaLnBrk="0" hangingPunct="0">
              <a:lnSpc>
                <a:spcPct val="150000"/>
              </a:lnSpc>
            </a:pPr>
            <a:r>
              <a:rPr lang="en-US" sz="24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Communicate Often - good AND bad</a:t>
            </a:r>
          </a:p>
          <a:p>
            <a:pPr marL="289040" indent="-342900" defTabSz="948127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Set expectations</a:t>
            </a:r>
          </a:p>
          <a:p>
            <a:pPr marL="746240" lvl="1" indent="-342900" defTabSz="948127" eaLnBrk="0" hangingPunct="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When</a:t>
            </a:r>
          </a:p>
          <a:p>
            <a:pPr marL="746240" lvl="1" indent="-342900" defTabSz="948127" eaLnBrk="0" hangingPunct="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How</a:t>
            </a:r>
          </a:p>
          <a:p>
            <a:pPr marL="289040" indent="-342900" defTabSz="948127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Retrain managers – good habits longer to form</a:t>
            </a:r>
          </a:p>
          <a:p>
            <a:pPr marL="289040" indent="-342900" defTabSz="948127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Do not hide behind email </a:t>
            </a:r>
          </a:p>
          <a:p>
            <a:pPr marL="289040" indent="-342900" defTabSz="948127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Balance e-communication and in-person/verbal</a:t>
            </a:r>
          </a:p>
          <a:p>
            <a:pPr marL="289040" indent="-342900" defTabSz="948127" eaLnBrk="0" hangingPunct="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98837" y="117006"/>
            <a:ext cx="517114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algn="r"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Communicate Effectively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58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log.vistage.com/wp-content/uploads/2013/08/Leverage-Social-Medi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8"/>
          <a:stretch/>
        </p:blipFill>
        <p:spPr bwMode="auto">
          <a:xfrm>
            <a:off x="-2801" y="0"/>
            <a:ext cx="85687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42543" y="1306768"/>
            <a:ext cx="4336410" cy="69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indent="-53860" defTabSz="948127" eaLnBrk="0" hangingPunct="0">
              <a:lnSpc>
                <a:spcPct val="150000"/>
              </a:lnSpc>
            </a:pPr>
            <a: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Become Subject Matter </a:t>
            </a:r>
            <a:r>
              <a:rPr lang="en-US" sz="26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Savvy</a:t>
            </a:r>
            <a:endParaRPr lang="en-US" sz="26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3908" y="2002824"/>
            <a:ext cx="571456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We are not expected to be experts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 day in the life of the position/department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RSS feeds – Competitive Intelligence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Candidate Feedback to Manager – lack of knowledge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Complicated tech lingo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– Google it!!!!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Know the business </a:t>
            </a:r>
          </a:p>
          <a:p>
            <a:pPr marL="848501" lvl="2" indent="-342900" eaLnBrk="0" hangingPunct="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Competitors for sourcing</a:t>
            </a:r>
          </a:p>
          <a:p>
            <a:pPr marL="848501" lvl="2" indent="-342900" eaLnBrk="0" hangingPunct="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Industry trends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003908" y="248544"/>
            <a:ext cx="4996106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Communicate Effectively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5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44"/>
          <a:stretch/>
        </p:blipFill>
        <p:spPr>
          <a:xfrm>
            <a:off x="3946236" y="0"/>
            <a:ext cx="8245764" cy="6858000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8" name="Rectangle 11"/>
          <p:cNvSpPr/>
          <p:nvPr/>
        </p:nvSpPr>
        <p:spPr>
          <a:xfrm flipV="1">
            <a:off x="-215660" y="0"/>
            <a:ext cx="802962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3963" y="126908"/>
            <a:ext cx="4922982" cy="77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Setting the tone……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1440" y="1616890"/>
            <a:ext cx="6702014" cy="480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eaLnBrk="0" hangingPunct="0"/>
            <a:r>
              <a:rPr lang="en-US" sz="3088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Two</a:t>
            </a:r>
            <a:r>
              <a:rPr lang="en-US" sz="3088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en-US" sz="3088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Relationships that </a:t>
            </a:r>
            <a:r>
              <a:rPr lang="en-US" sz="3088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(should!) </a:t>
            </a:r>
            <a:r>
              <a:rPr lang="en-US" sz="3088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sz="3088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088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Matter Most to Recruiters:</a:t>
            </a:r>
            <a:endParaRPr lang="en-US" sz="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eaLnBrk="0" hangingPunct="0"/>
            <a:endParaRPr lang="en-US" sz="971" dirty="0">
              <a:latin typeface="Arial Narrow" panose="020B0606020202030204" pitchFamily="34" charset="0"/>
            </a:endParaRPr>
          </a:p>
          <a:p>
            <a:pPr marL="962801" lvl="2" indent="-457200" eaLnBrk="0" hangingPunct="0">
              <a:spcAft>
                <a:spcPts val="1059"/>
              </a:spcAft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Candidate</a:t>
            </a:r>
          </a:p>
          <a:p>
            <a:pPr marL="962801" lvl="2" indent="-457200" eaLnBrk="0" hangingPunct="0">
              <a:spcAft>
                <a:spcPts val="1059"/>
              </a:spcAft>
              <a:buFont typeface="Wingdings" panose="05000000000000000000" pitchFamily="2" charset="2"/>
              <a:buChar char="ü"/>
            </a:pPr>
            <a:r>
              <a:rPr lang="en-US" sz="3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Hiring Manager</a:t>
            </a:r>
            <a:r>
              <a:rPr lang="en-US" sz="3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/>
            </a:r>
            <a:br>
              <a:rPr lang="en-US" sz="3000" dirty="0" smtClean="0">
                <a:solidFill>
                  <a:srgbClr val="C00000"/>
                </a:solidFill>
                <a:latin typeface="Arial Narrow" panose="020B0606020202030204" pitchFamily="34" charset="0"/>
              </a:rPr>
            </a:br>
            <a:endParaRPr lang="en-US" sz="1600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marL="505601" lvl="1" indent="-457200" eaLnBrk="0" hangingPunct="0">
              <a:spcAft>
                <a:spcPts val="1059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Recruiter’s job is to be a knowledgeable </a:t>
            </a:r>
            <a:b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and reliable leader to both</a:t>
            </a:r>
          </a:p>
          <a:p>
            <a:pPr marL="457200" indent="-457200" eaLnBrk="0" hangingPunct="0">
              <a:spcAft>
                <a:spcPts val="1059"/>
              </a:spcAft>
              <a:buFont typeface="Arial" panose="020B0604020202020204" pitchFamily="34" charset="0"/>
              <a:buChar char="•"/>
            </a:pP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Symbiotic: </a:t>
            </a:r>
            <a:r>
              <a:rPr lang="en-US" sz="3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Leading the Hiring Manager 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 result in a better candidate relationship</a:t>
            </a:r>
            <a:endParaRPr lang="en-US" sz="3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03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www.binkd.com/wp-content/uploads/2014/02/Checkl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r="11268"/>
          <a:stretch/>
        </p:blipFill>
        <p:spPr bwMode="auto">
          <a:xfrm>
            <a:off x="0" y="0"/>
            <a:ext cx="6762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123710" y="1924346"/>
            <a:ext cx="58743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Question, Question, Question</a:t>
            </a:r>
            <a:b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endParaRPr lang="en-US" sz="2200" b="0" i="0" dirty="0" smtClean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Be realistic–Does the perfect candidate exist?</a:t>
            </a:r>
            <a:b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endParaRPr lang="en-US" sz="2200" b="0" i="0" dirty="0" smtClean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Have your manager rank skills/competencies</a:t>
            </a:r>
            <a:b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endParaRPr lang="en-US" sz="2200" b="0" i="0" dirty="0" smtClean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Eliminate “Years of Experience” from the list</a:t>
            </a:r>
            <a:b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endParaRPr lang="en-US" sz="2200" b="0" i="0" dirty="0" smtClean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Establish skills in which the candidate must be Proficient</a:t>
            </a:r>
            <a:b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</a:br>
            <a:endParaRPr lang="en-US" sz="2200" b="0" i="0" dirty="0" smtClean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marL="342900" indent="-342900" fontAlgn="base">
              <a:buFont typeface="Wingdings" panose="05000000000000000000" pitchFamily="2" charset="2"/>
              <a:buChar char="ü"/>
            </a:pPr>
            <a:r>
              <a:rPr lang="en-US" sz="2200" b="0" i="0" dirty="0" smtClean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Agree on “Must Haves” and “Like to Haves”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5840615" y="1033439"/>
            <a:ext cx="94118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Hiring Manager Communication Checklist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98837" y="117006"/>
            <a:ext cx="517114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algn="r"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Communicate Effectively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2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t="8223" r="2487" b="14988"/>
          <a:stretch/>
        </p:blipFill>
        <p:spPr>
          <a:xfrm>
            <a:off x="-1" y="-18474"/>
            <a:ext cx="12219709" cy="6876474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186060" y="591128"/>
            <a:ext cx="11311260" cy="1601262"/>
          </a:xfrm>
          <a:custGeom>
            <a:avLst/>
            <a:gdLst>
              <a:gd name="connsiteX0" fmla="*/ 0 w 6964218"/>
              <a:gd name="connsiteY0" fmla="*/ 0 h 2082799"/>
              <a:gd name="connsiteX1" fmla="*/ 6964218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3666836 w 10631054"/>
              <a:gd name="connsiteY0" fmla="*/ 0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3666836 w 10631054"/>
              <a:gd name="connsiteY4" fmla="*/ 0 h 2082799"/>
              <a:gd name="connsiteX0" fmla="*/ 0 w 10631054"/>
              <a:gd name="connsiteY0" fmla="*/ 10178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0 w 10631054"/>
              <a:gd name="connsiteY4" fmla="*/ 10178 h 2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1054" h="2082799">
                <a:moveTo>
                  <a:pt x="0" y="10178"/>
                </a:moveTo>
                <a:lnTo>
                  <a:pt x="9402618" y="0"/>
                </a:lnTo>
                <a:lnTo>
                  <a:pt x="10631054" y="2082799"/>
                </a:lnTo>
                <a:lnTo>
                  <a:pt x="0" y="2082799"/>
                </a:lnTo>
                <a:lnTo>
                  <a:pt x="0" y="1017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7950" y="658560"/>
            <a:ext cx="9381349" cy="123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7500" dirty="0" smtClean="0">
                <a:ln w="22225">
                  <a:noFill/>
                  <a:prstDash val="solid"/>
                </a:ln>
                <a:solidFill>
                  <a:srgbClr val="1D3559"/>
                </a:solidFill>
                <a:latin typeface="Arial Narrow" panose="020B0606020202030204" pitchFamily="34" charset="0"/>
              </a:rPr>
              <a:t>#3 Know Your Candidate</a:t>
            </a:r>
            <a:endParaRPr lang="en-US" sz="7500" dirty="0">
              <a:ln w="22225">
                <a:noFill/>
                <a:prstDash val="solid"/>
              </a:ln>
              <a:solidFill>
                <a:srgbClr val="1D355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63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plendidbauble.files.wordpress.com/2014/03/photodune-780187-backs-of-document-stack-m.jpg?w=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r="-1"/>
          <a:stretch/>
        </p:blipFill>
        <p:spPr bwMode="auto">
          <a:xfrm>
            <a:off x="0" y="-20013"/>
            <a:ext cx="8630027" cy="687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11483" y="269865"/>
            <a:ext cx="503033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Know Your Candidate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11483" y="1236686"/>
            <a:ext cx="91744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339" indent="-403339" eaLnBrk="0" hangingPunct="0"/>
            <a: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It’s time to put a stop to “Throw &amp; Stick” Recruiting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129733" y="2203507"/>
            <a:ext cx="5845389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15" defTabSz="948127" eaLnBrk="0" hangingPunct="0"/>
            <a:r>
              <a:rPr lang="en-US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is Throw &amp; Stick Recruiting?</a:t>
            </a:r>
          </a:p>
          <a:p>
            <a:pPr marL="53615" defTabSz="948127" eaLnBrk="0" hangingPunct="0"/>
            <a:endParaRPr lang="en-US" sz="2200" b="1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Throwing resumes to the Hiring Manager, telling </a:t>
            </a:r>
            <a:r>
              <a:rPr lang="en-US" sz="2200" i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them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to narrow it down</a:t>
            </a: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Hoping that some resumes stick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Improper assessment of candidates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Not understanding the job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Not understanding the candidate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Not willing/able to go to bat for candidate – letting the manager drive the process</a:t>
            </a:r>
          </a:p>
          <a:p>
            <a:pPr marL="813318" lvl="1" indent="-302503" defTabSz="948127" eaLnBrk="0" hangingPunct="0">
              <a:lnSpc>
                <a:spcPct val="150000"/>
              </a:lnSpc>
              <a:buFont typeface="Arial" pitchFamily="34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983" y="4894275"/>
            <a:ext cx="26554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15" defTabSz="948127" eaLnBrk="0" hangingPunct="0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It’s </a:t>
            </a:r>
            <a:r>
              <a:rPr lang="en-US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time</a:t>
            </a:r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 to take accountability for </a:t>
            </a:r>
            <a:r>
              <a:rPr lang="en-US" sz="20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candidates submitted </a:t>
            </a:r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to the Hiring Manager</a:t>
            </a:r>
          </a:p>
        </p:txBody>
      </p:sp>
    </p:spTree>
    <p:extLst>
      <p:ext uri="{BB962C8B-B14F-4D97-AF65-F5344CB8AC3E}">
        <p14:creationId xmlns:p14="http://schemas.microsoft.com/office/powerpoint/2010/main" val="719947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 r="24069"/>
          <a:stretch/>
        </p:blipFill>
        <p:spPr>
          <a:xfrm>
            <a:off x="0" y="0"/>
            <a:ext cx="659476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9126" y="1460398"/>
            <a:ext cx="5458691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Quality over Quantity</a:t>
            </a:r>
          </a:p>
          <a:p>
            <a:endParaRPr lang="en-US" sz="25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r>
              <a:rPr lang="en-US" sz="2500" dirty="0" err="1" smtClean="0">
                <a:solidFill>
                  <a:srgbClr val="FFC000"/>
                </a:solidFill>
                <a:latin typeface="Arial Narrow" panose="020B0606020202030204" pitchFamily="34" charset="0"/>
              </a:rPr>
              <a:t>iCIMS</a:t>
            </a:r>
            <a:r>
              <a:rPr lang="en-US" sz="25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 Study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77%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of Hiring Managers believe Recruiters do not adequately develop candidates prior to passing them along.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Passing along vs Presenting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Most managers want quality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Managers often trained to expect quantity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500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endParaRPr lang="en-US" sz="2500" b="1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5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11483" y="269865"/>
            <a:ext cx="503033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Know Your Candidate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5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633748" y="-9236"/>
            <a:ext cx="6567055" cy="6867236"/>
          </a:xfrm>
          <a:prstGeom prst="rect">
            <a:avLst/>
          </a:prstGeom>
          <a:solidFill>
            <a:srgbClr val="1D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3672" y="1573417"/>
            <a:ext cx="510240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4 Dimensions of a Candidate</a:t>
            </a:r>
          </a:p>
          <a:p>
            <a:pPr fontAlgn="base"/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Skills/Experience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Attitude/Drivers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Competencies</a:t>
            </a:r>
          </a:p>
          <a:p>
            <a:pPr marL="342900" indent="-342900" fontAlgn="base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Culture Fit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/>
          <a:stretch/>
        </p:blipFill>
        <p:spPr>
          <a:xfrm>
            <a:off x="-18473" y="1126836"/>
            <a:ext cx="5652221" cy="5731164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11482" y="269865"/>
            <a:ext cx="5988631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How to Know Your Candidate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18" y="4773942"/>
            <a:ext cx="2459262" cy="147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8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9426"/>
          <a:stretch/>
        </p:blipFill>
        <p:spPr>
          <a:xfrm>
            <a:off x="0" y="-17973"/>
            <a:ext cx="6022109" cy="687597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33748" y="0"/>
            <a:ext cx="6567055" cy="6858000"/>
          </a:xfrm>
          <a:prstGeom prst="rect">
            <a:avLst/>
          </a:prstGeom>
          <a:solidFill>
            <a:srgbClr val="1D3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5811483" y="1071538"/>
            <a:ext cx="9174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339" indent="-403339" eaLnBrk="0" hangingPunct="0"/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Candidate DNA Defines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11483" y="269865"/>
            <a:ext cx="503033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Know Your Candidate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022109" y="1961415"/>
            <a:ext cx="5696157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9pPr>
          </a:lstStyle>
          <a:p>
            <a:pPr marL="277360" indent="-277360"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altLang="ja-JP" sz="2200" b="1" dirty="0">
                <a:solidFill>
                  <a:srgbClr val="FFC000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Skills/Experience –</a:t>
            </a:r>
            <a:r>
              <a:rPr lang="en-US" altLang="ja-JP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chemeClr val="bg1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Does the candidate have the training/education to do the job?</a:t>
            </a:r>
          </a:p>
          <a:p>
            <a:pPr marL="277360" indent="-277360"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altLang="ja-JP" sz="2200" b="1" dirty="0">
                <a:solidFill>
                  <a:srgbClr val="FFC000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Attitude –</a:t>
            </a:r>
            <a:r>
              <a:rPr lang="en-US" altLang="ja-JP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 </a:t>
            </a:r>
            <a:r>
              <a:rPr lang="en-US" altLang="ja-JP" sz="2200" dirty="0" smtClean="0">
                <a:solidFill>
                  <a:schemeClr val="bg1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What are the candidate’s drivers?</a:t>
            </a:r>
            <a:endParaRPr lang="en-US" altLang="ja-JP" sz="2200" dirty="0">
              <a:solidFill>
                <a:schemeClr val="bg1"/>
              </a:solidFill>
              <a:latin typeface="Arial" panose="020B0604020202020204" pitchFamily="34" charset="0"/>
              <a:ea typeface="Myriad Pro Condensed" charset="0"/>
              <a:cs typeface="Arial" panose="020B0604020202020204" pitchFamily="34" charset="0"/>
            </a:endParaRPr>
          </a:p>
          <a:p>
            <a:pPr marL="277360" indent="-277360"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altLang="ja-JP" sz="2200" b="1" dirty="0">
                <a:solidFill>
                  <a:srgbClr val="FFC000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Competency  -</a:t>
            </a:r>
            <a:r>
              <a:rPr lang="en-US" altLang="ja-JP" sz="2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 </a:t>
            </a:r>
            <a:r>
              <a:rPr lang="en-US" altLang="ja-JP" sz="2200" dirty="0">
                <a:solidFill>
                  <a:schemeClr val="bg1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Does the candidate have the ability/behaviors to do the job</a:t>
            </a:r>
            <a:r>
              <a:rPr lang="en-US" altLang="ja-JP" sz="2200" dirty="0" smtClean="0">
                <a:solidFill>
                  <a:schemeClr val="bg1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?</a:t>
            </a:r>
            <a:endParaRPr lang="en-US" altLang="ja-JP" sz="2200" dirty="0">
              <a:solidFill>
                <a:schemeClr val="bg1"/>
              </a:solidFill>
              <a:latin typeface="Arial" panose="020B0604020202020204" pitchFamily="34" charset="0"/>
              <a:ea typeface="Myriad Pro Condensed" charset="0"/>
              <a:cs typeface="Arial" panose="020B0604020202020204" pitchFamily="34" charset="0"/>
            </a:endParaRPr>
          </a:p>
          <a:p>
            <a:pPr marL="277360" indent="-277360">
              <a:spcAft>
                <a:spcPts val="1165"/>
              </a:spcAft>
              <a:buFont typeface="Arial" panose="020B0604020202020204" pitchFamily="34" charset="0"/>
              <a:buChar char="•"/>
            </a:pPr>
            <a:r>
              <a:rPr lang="en-US" altLang="ja-JP" sz="2200" b="1" dirty="0">
                <a:solidFill>
                  <a:srgbClr val="FFC000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Culture Fit – </a:t>
            </a:r>
            <a:r>
              <a:rPr lang="en-US" altLang="ja-JP" sz="2200" dirty="0">
                <a:solidFill>
                  <a:schemeClr val="bg1"/>
                </a:solidFill>
                <a:latin typeface="Arial" panose="020B0604020202020204" pitchFamily="34" charset="0"/>
                <a:ea typeface="Myriad Pro Condensed" charset="0"/>
                <a:cs typeface="Arial" panose="020B0604020202020204" pitchFamily="34" charset="0"/>
              </a:rPr>
              <a:t>Does the candidate do the job the way the company does or wants to?</a:t>
            </a:r>
          </a:p>
          <a:p>
            <a:pPr>
              <a:spcAft>
                <a:spcPts val="1165"/>
              </a:spcAft>
            </a:pPr>
            <a:endParaRPr lang="en-US" altLang="ja-JP" sz="2200" dirty="0">
              <a:solidFill>
                <a:schemeClr val="bg1"/>
              </a:solidFill>
              <a:latin typeface="Arial" panose="020B0604020202020204" pitchFamily="34" charset="0"/>
              <a:ea typeface="Myriad Pro Condensed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4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7764" r="12796"/>
          <a:stretch/>
        </p:blipFill>
        <p:spPr>
          <a:xfrm>
            <a:off x="7282543" y="1188462"/>
            <a:ext cx="4909458" cy="5669538"/>
          </a:xfrm>
          <a:prstGeom prst="rect">
            <a:avLst/>
          </a:prstGeom>
        </p:spPr>
      </p:pic>
      <p:sp>
        <p:nvSpPr>
          <p:cNvPr id="9" name="Rectangle 11"/>
          <p:cNvSpPr/>
          <p:nvPr/>
        </p:nvSpPr>
        <p:spPr>
          <a:xfrm flipV="1">
            <a:off x="-64652" y="0"/>
            <a:ext cx="8762338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5210" y="2158318"/>
            <a:ext cx="6781334" cy="351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Presenting the candidates</a:t>
            </a: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Arm the Manager</a:t>
            </a: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Drivers/Motivators</a:t>
            </a: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Level of Skills/Competencies</a:t>
            </a: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Present to Requirements</a:t>
            </a: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Driving Accountability on Decisions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848501" lvl="2" indent="-342900" eaLnBrk="0" hangingPunct="0">
              <a:spcAft>
                <a:spcPts val="1059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Providing Real Value and Direction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19986"/>
            <a:ext cx="5683164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Know Your Candidate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2365" y="1089174"/>
            <a:ext cx="409669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3500" dirty="0" smtClean="0">
                <a:solidFill>
                  <a:srgbClr val="6489C0"/>
                </a:solidFill>
                <a:latin typeface="Arial Narrow" panose="020B0606020202030204" pitchFamily="34" charset="0"/>
              </a:rPr>
              <a:t>Why Does DNA Matter?</a:t>
            </a:r>
            <a:endParaRPr lang="en-US" sz="3500" dirty="0">
              <a:solidFill>
                <a:srgbClr val="6489C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5210" y="-184339"/>
            <a:ext cx="11947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?</a:t>
            </a:r>
            <a:endParaRPr lang="en-US" sz="25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5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875" y="-193039"/>
            <a:ext cx="13654017" cy="712216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-610933" y="4585474"/>
            <a:ext cx="11567404" cy="1320890"/>
          </a:xfrm>
          <a:custGeom>
            <a:avLst/>
            <a:gdLst>
              <a:gd name="connsiteX0" fmla="*/ 0 w 6964218"/>
              <a:gd name="connsiteY0" fmla="*/ 0 h 2082799"/>
              <a:gd name="connsiteX1" fmla="*/ 6964218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3666836 w 10631054"/>
              <a:gd name="connsiteY0" fmla="*/ 0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3666836 w 10631054"/>
              <a:gd name="connsiteY4" fmla="*/ 0 h 2082799"/>
              <a:gd name="connsiteX0" fmla="*/ 0 w 10631054"/>
              <a:gd name="connsiteY0" fmla="*/ 10178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0 w 10631054"/>
              <a:gd name="connsiteY4" fmla="*/ 10178 h 2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1054" h="2082799">
                <a:moveTo>
                  <a:pt x="0" y="10178"/>
                </a:moveTo>
                <a:lnTo>
                  <a:pt x="9402618" y="0"/>
                </a:lnTo>
                <a:lnTo>
                  <a:pt x="10631054" y="2082799"/>
                </a:lnTo>
                <a:lnTo>
                  <a:pt x="0" y="2082799"/>
                </a:lnTo>
                <a:lnTo>
                  <a:pt x="0" y="1017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3681" y="4602143"/>
            <a:ext cx="1004217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7500" spc="50" dirty="0" smtClean="0">
                <a:ln w="9525" cmpd="sng">
                  <a:noFill/>
                  <a:prstDash val="solid"/>
                </a:ln>
                <a:solidFill>
                  <a:srgbClr val="1D3559"/>
                </a:solidFill>
                <a:effectLst/>
                <a:latin typeface="Arial Narrow" panose="020B0606020202030204" pitchFamily="34" charset="0"/>
              </a:rPr>
              <a:t>#4 Measure What Matters</a:t>
            </a:r>
            <a:endParaRPr lang="en-US" sz="7500" spc="50" dirty="0">
              <a:ln w="9525" cmpd="sng">
                <a:noFill/>
                <a:prstDash val="solid"/>
              </a:ln>
              <a:solidFill>
                <a:srgbClr val="1D3559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47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peterhandleyjr.com/wp-content/uploads/2013/10/hourgla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842" r="26636"/>
          <a:stretch/>
        </p:blipFill>
        <p:spPr bwMode="auto">
          <a:xfrm>
            <a:off x="5687790" y="-18473"/>
            <a:ext cx="5855401" cy="68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0" name="Rectangle 11"/>
          <p:cNvSpPr/>
          <p:nvPr/>
        </p:nvSpPr>
        <p:spPr>
          <a:xfrm flipV="1">
            <a:off x="-284" y="76200"/>
            <a:ext cx="7814247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  <a:gd name="connsiteX0" fmla="*/ 6718 w 7644147"/>
              <a:gd name="connsiteY0" fmla="*/ 13 h 6858012"/>
              <a:gd name="connsiteX1" fmla="*/ 7644147 w 7644147"/>
              <a:gd name="connsiteY1" fmla="*/ 0 h 6858012"/>
              <a:gd name="connsiteX2" fmla="*/ 5362765 w 7644147"/>
              <a:gd name="connsiteY2" fmla="*/ 6858000 h 6858012"/>
              <a:gd name="connsiteX3" fmla="*/ 496 w 7644147"/>
              <a:gd name="connsiteY3" fmla="*/ 6858012 h 6858012"/>
              <a:gd name="connsiteX4" fmla="*/ 6718 w 7644147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147" h="6858012">
                <a:moveTo>
                  <a:pt x="6718" y="13"/>
                </a:moveTo>
                <a:lnTo>
                  <a:pt x="7644147" y="0"/>
                </a:lnTo>
                <a:lnTo>
                  <a:pt x="5362765" y="6858000"/>
                </a:lnTo>
                <a:lnTo>
                  <a:pt x="496" y="6858012"/>
                </a:lnTo>
                <a:cubicBezTo>
                  <a:pt x="-2583" y="4572012"/>
                  <a:pt x="9797" y="2286013"/>
                  <a:pt x="6718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5491" y="235997"/>
            <a:ext cx="4466815" cy="69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Use the Right Metrics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491" y="3654074"/>
            <a:ext cx="5336808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Problems with Time to Fill:</a:t>
            </a:r>
          </a:p>
          <a:p>
            <a:pPr marL="800100" lvl="1" indent="-342900">
              <a:lnSpc>
                <a:spcPct val="13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Primarily administrative/transactional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Most 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attention on completing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time-intensive, 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repetitive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tasks</a:t>
            </a:r>
            <a:b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 Resume Review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 Candidate Processing</a:t>
            </a:r>
          </a:p>
          <a:p>
            <a:pPr lvl="2">
              <a:lnSpc>
                <a:spcPct val="10000"/>
              </a:lnSpc>
              <a:spcBef>
                <a:spcPct val="20000"/>
              </a:spcBef>
              <a:buFont typeface="Times" pitchFamily="18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  <a:p>
            <a:endParaRPr lang="en-US" sz="2200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491" y="1157978"/>
            <a:ext cx="5807863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Many traditional metrics measure symptoms and not root cause</a:t>
            </a:r>
            <a:endParaRPr lang="en-US" sz="2200" b="1" dirty="0" smtClean="0"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Often organizations talk about quality and measure quantity and cost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Source of hire is hard to measure – is it tied to quality?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3805" y="5587771"/>
            <a:ext cx="6096000" cy="8371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Job Descriptions</a:t>
            </a:r>
          </a:p>
          <a:p>
            <a:pPr marL="1257300" lvl="2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Job Postings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12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36330"/>
          <a:stretch/>
        </p:blipFill>
        <p:spPr>
          <a:xfrm>
            <a:off x="0" y="0"/>
            <a:ext cx="6132946" cy="68797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33579" y="215185"/>
            <a:ext cx="4234058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Use the Right Metrics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3579" y="1186383"/>
            <a:ext cx="6053650" cy="532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Problems with Cost Per Hire</a:t>
            </a:r>
            <a:endParaRPr lang="en-US" sz="26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lvl="1">
              <a:spcBef>
                <a:spcPct val="20000"/>
              </a:spcBef>
            </a:pP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Only looking at initial cost and not the long-term cost of hiring the wrong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candidate</a:t>
            </a:r>
            <a:b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Does not account for </a:t>
            </a:r>
            <a:r>
              <a:rPr lang="ja-JP" alt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“</a:t>
            </a:r>
            <a:r>
              <a:rPr lang="en-US" altLang="ja-JP" sz="2200" dirty="0">
                <a:solidFill>
                  <a:schemeClr val="bg1"/>
                </a:solidFill>
                <a:latin typeface="Arial Narrow" panose="020B0606020202030204" pitchFamily="34" charset="0"/>
              </a:rPr>
              <a:t>quality of hire</a:t>
            </a:r>
            <a:r>
              <a:rPr lang="ja-JP" alt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”</a:t>
            </a:r>
            <a:r>
              <a:rPr lang="en-US" altLang="ja-JP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/>
            </a:r>
            <a:br>
              <a:rPr lang="en-US" altLang="ja-JP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Does not consider the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production 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the  candidate will/will not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deliver</a:t>
            </a:r>
            <a:b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Drives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Recruiter 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to </a:t>
            </a:r>
            <a:r>
              <a:rPr lang="ja-JP" alt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“</a:t>
            </a:r>
            <a:r>
              <a:rPr lang="en-US" altLang="ja-JP" sz="2200" dirty="0">
                <a:solidFill>
                  <a:schemeClr val="bg1"/>
                </a:solidFill>
                <a:latin typeface="Arial Narrow" panose="020B0606020202030204" pitchFamily="34" charset="0"/>
              </a:rPr>
              <a:t>sell</a:t>
            </a:r>
            <a:r>
              <a:rPr lang="ja-JP" alt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”</a:t>
            </a:r>
            <a:r>
              <a:rPr lang="en-US" altLang="ja-JP" sz="2200" dirty="0">
                <a:solidFill>
                  <a:schemeClr val="bg1"/>
                </a:solidFill>
                <a:latin typeface="Arial Narrow" panose="020B0606020202030204" pitchFamily="34" charset="0"/>
              </a:rPr>
              <a:t> candidates </a:t>
            </a:r>
            <a:r>
              <a:rPr lang="en-US" altLang="ja-JP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internally</a:t>
            </a:r>
            <a:br>
              <a:rPr lang="en-US" altLang="ja-JP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endParaRPr lang="en-US" sz="22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1" indent="-285750">
              <a:spcAft>
                <a:spcPts val="7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Creates conflict between recruitment and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Hiring Managers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73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r="-178"/>
          <a:stretch/>
        </p:blipFill>
        <p:spPr>
          <a:xfrm>
            <a:off x="0" y="0"/>
            <a:ext cx="975532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62091" y="200039"/>
            <a:ext cx="5683164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Recruiting: Who is the Expert?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00436" y="1220882"/>
            <a:ext cx="6216072" cy="5193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eaLnBrk="0" hangingPunct="0"/>
            <a: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Common </a:t>
            </a:r>
            <a:r>
              <a:rPr lang="en-US" sz="2600" dirty="0">
                <a:solidFill>
                  <a:srgbClr val="FFC000"/>
                </a:solidFill>
                <a:latin typeface="Arial Narrow" panose="020B0606020202030204" pitchFamily="34" charset="0"/>
              </a:rPr>
              <a:t>View of </a:t>
            </a:r>
            <a: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Recruiters</a:t>
            </a:r>
            <a:br>
              <a:rPr lang="en-US" sz="2600" dirty="0" smtClean="0">
                <a:solidFill>
                  <a:srgbClr val="FFC000"/>
                </a:solidFill>
                <a:latin typeface="Arial Narrow" panose="020B0606020202030204" pitchFamily="34" charset="0"/>
              </a:rPr>
            </a:br>
            <a:endParaRPr lang="en-US" sz="26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Expense Center vs. Profit Center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Administrative/Transactional/Necessary Evil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Little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to no sales training or aptitude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Perceived lack of industry/position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knowledge 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Not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asking 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questions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Lack of consistent communication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Allow the manager to lead</a:t>
            </a:r>
          </a:p>
          <a:p>
            <a:pPr marL="808104" lvl="2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Setting unrealistic expectations/no expectations</a:t>
            </a:r>
          </a:p>
        </p:txBody>
      </p:sp>
    </p:spTree>
    <p:extLst>
      <p:ext uri="{BB962C8B-B14F-4D97-AF65-F5344CB8AC3E}">
        <p14:creationId xmlns:p14="http://schemas.microsoft.com/office/powerpoint/2010/main" val="2029666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3" name="Picture 541" descr="http://pas-wordpress-media.s3.amazonaws.com/wp-content/uploads/2013/10/Woman-Analyzing-Metrics-on-Tablet-1024x6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r="29379"/>
          <a:stretch/>
        </p:blipFill>
        <p:spPr bwMode="auto">
          <a:xfrm>
            <a:off x="5357091" y="-9890"/>
            <a:ext cx="6834909" cy="68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Rectangle 11"/>
          <p:cNvSpPr/>
          <p:nvPr/>
        </p:nvSpPr>
        <p:spPr>
          <a:xfrm flipV="1">
            <a:off x="-284" y="0"/>
            <a:ext cx="7814247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  <a:gd name="connsiteX0" fmla="*/ 6718 w 7644147"/>
              <a:gd name="connsiteY0" fmla="*/ 13 h 6858012"/>
              <a:gd name="connsiteX1" fmla="*/ 7644147 w 7644147"/>
              <a:gd name="connsiteY1" fmla="*/ 0 h 6858012"/>
              <a:gd name="connsiteX2" fmla="*/ 5362765 w 7644147"/>
              <a:gd name="connsiteY2" fmla="*/ 6858000 h 6858012"/>
              <a:gd name="connsiteX3" fmla="*/ 496 w 7644147"/>
              <a:gd name="connsiteY3" fmla="*/ 6858012 h 6858012"/>
              <a:gd name="connsiteX4" fmla="*/ 6718 w 7644147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147" h="6858012">
                <a:moveTo>
                  <a:pt x="6718" y="13"/>
                </a:moveTo>
                <a:lnTo>
                  <a:pt x="7644147" y="0"/>
                </a:lnTo>
                <a:lnTo>
                  <a:pt x="5362765" y="6858000"/>
                </a:lnTo>
                <a:lnTo>
                  <a:pt x="496" y="6858012"/>
                </a:lnTo>
                <a:cubicBezTo>
                  <a:pt x="-2583" y="4572012"/>
                  <a:pt x="9797" y="2286013"/>
                  <a:pt x="6718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086697"/>
              </p:ext>
            </p:extLst>
          </p:nvPr>
        </p:nvGraphicFramePr>
        <p:xfrm>
          <a:off x="2045291" y="1670215"/>
          <a:ext cx="8285163" cy="429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7" name="Worksheet" r:id="rId4" imgW="8976410" imgH="4587192" progId="Excel.Sheet.8">
                  <p:embed/>
                </p:oleObj>
              </mc:Choice>
              <mc:Fallback>
                <p:oleObj name="Worksheet" r:id="rId4" imgW="8976410" imgH="458719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5291" y="1670215"/>
                        <a:ext cx="8285163" cy="4292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91872" y="650511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00"/>
              </a:spcAft>
            </a:pPr>
            <a:r>
              <a:rPr lang="en-US" sz="35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So, what Metrics truly matter?</a:t>
            </a:r>
            <a:endParaRPr lang="en-US" sz="35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42955" y="6118981"/>
            <a:ext cx="2127505" cy="192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"/>
              </a:lnSpc>
              <a:spcAft>
                <a:spcPts val="1200"/>
              </a:spcAft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Aberdeen Group Study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4881" y="1796143"/>
            <a:ext cx="1812471" cy="335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55671" y="1962891"/>
            <a:ext cx="1942441" cy="335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98112" y="2093805"/>
            <a:ext cx="1812471" cy="335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0583" y="2093805"/>
            <a:ext cx="1812471" cy="3358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9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cdn2.hubspot.net/hub/153125/file-836316394-jpg/bspgrphy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" r="21990"/>
          <a:stretch/>
        </p:blipFill>
        <p:spPr bwMode="auto">
          <a:xfrm>
            <a:off x="5672900" y="0"/>
            <a:ext cx="6556045" cy="686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40247" y="810541"/>
            <a:ext cx="3666836" cy="537556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951595" y="986866"/>
            <a:ext cx="3044140" cy="5022914"/>
          </a:xfrm>
          <a:prstGeom prst="rect">
            <a:avLst/>
          </a:prstGeom>
          <a:noFill/>
          <a:ln w="28575"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1pPr>
            <a:lvl2pPr marL="280988" indent="-166688"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2pPr>
            <a:lvl3pPr marL="574675" indent="-179388"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20650" algn="l"/>
                <a:tab pos="173038" algn="l"/>
              </a:tabLs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30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Manual Metrics</a:t>
            </a:r>
            <a:r>
              <a:rPr lang="en-US" sz="3000" b="1" dirty="0" smtClean="0">
                <a:latin typeface="Arial Narrow" panose="020B0606020202030204" pitchFamily="34" charset="0"/>
              </a:rPr>
              <a:t/>
            </a:r>
            <a:br>
              <a:rPr lang="en-US" sz="3000" b="1" dirty="0" smtClean="0">
                <a:latin typeface="Arial Narrow" panose="020B060602020203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</a:rPr>
              <a:t>Recruiter </a:t>
            </a:r>
            <a:r>
              <a:rPr lang="en-US" sz="2200" dirty="0">
                <a:latin typeface="Arial Narrow" panose="020B0606020202030204" pitchFamily="34" charset="0"/>
              </a:rPr>
              <a:t>Efficiency</a:t>
            </a:r>
            <a:r>
              <a:rPr lang="en-US" sz="2200" dirty="0" smtClean="0">
                <a:latin typeface="Arial Narrow" panose="020B0606020202030204" pitchFamily="34" charset="0"/>
              </a:rPr>
              <a:t>/</a:t>
            </a:r>
            <a:br>
              <a:rPr lang="en-US" sz="2200" dirty="0" smtClean="0">
                <a:latin typeface="Arial Narrow" panose="020B0606020202030204" pitchFamily="34" charset="0"/>
              </a:rPr>
            </a:br>
            <a:r>
              <a:rPr lang="en-US" sz="2200" dirty="0" smtClean="0">
                <a:latin typeface="Arial Narrow" panose="020B0606020202030204" pitchFamily="34" charset="0"/>
              </a:rPr>
              <a:t>Acceptance </a:t>
            </a:r>
            <a:r>
              <a:rPr lang="en-US" sz="2200" dirty="0">
                <a:latin typeface="Arial Narrow" panose="020B0606020202030204" pitchFamily="34" charset="0"/>
              </a:rPr>
              <a:t>Rate</a:t>
            </a:r>
          </a:p>
          <a:p>
            <a:pPr lvl="2" eaLnBrk="1" hangingPunct="1">
              <a:lnSpc>
                <a:spcPct val="40000"/>
              </a:lnSpc>
              <a:spcBef>
                <a:spcPct val="20000"/>
              </a:spcBef>
              <a:buFont typeface="Times" pitchFamily="18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200" dirty="0">
                <a:latin typeface="Arial Narrow" panose="020B0606020202030204" pitchFamily="34" charset="0"/>
              </a:rPr>
              <a:t># Calls made compared to </a:t>
            </a:r>
            <a:br>
              <a:rPr lang="en-US" sz="2200" dirty="0">
                <a:latin typeface="Arial Narrow" panose="020B0606020202030204" pitchFamily="34" charset="0"/>
              </a:rPr>
            </a:br>
            <a:r>
              <a:rPr lang="en-US" sz="2200" dirty="0">
                <a:latin typeface="Arial Narrow" panose="020B0606020202030204" pitchFamily="34" charset="0"/>
              </a:rPr>
              <a:t># Return Calls</a:t>
            </a:r>
          </a:p>
          <a:p>
            <a:pPr algn="ctr">
              <a:lnSpc>
                <a:spcPct val="40000"/>
              </a:lnSpc>
              <a:spcBef>
                <a:spcPct val="20000"/>
              </a:spcBef>
              <a:buFont typeface="Times" pitchFamily="18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200" dirty="0">
                <a:latin typeface="Arial Narrow" panose="020B0606020202030204" pitchFamily="34" charset="0"/>
              </a:rPr>
              <a:t># Return Calls compared to </a:t>
            </a:r>
            <a:br>
              <a:rPr lang="en-US" sz="2200" dirty="0">
                <a:latin typeface="Arial Narrow" panose="020B0606020202030204" pitchFamily="34" charset="0"/>
              </a:rPr>
            </a:br>
            <a:r>
              <a:rPr lang="en-US" sz="2200" dirty="0">
                <a:latin typeface="Arial Narrow" panose="020B0606020202030204" pitchFamily="34" charset="0"/>
              </a:rPr>
              <a:t># Candidates Developed</a:t>
            </a:r>
          </a:p>
          <a:p>
            <a:pPr algn="ctr">
              <a:lnSpc>
                <a:spcPct val="40000"/>
              </a:lnSpc>
              <a:spcBef>
                <a:spcPct val="20000"/>
              </a:spcBef>
              <a:buFont typeface="Times" pitchFamily="18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200" dirty="0">
                <a:latin typeface="Arial Narrow" panose="020B0606020202030204" pitchFamily="34" charset="0"/>
              </a:rPr>
              <a:t># Candidates Developed to </a:t>
            </a:r>
            <a:br>
              <a:rPr lang="en-US" sz="2200" dirty="0">
                <a:latin typeface="Arial Narrow" panose="020B0606020202030204" pitchFamily="34" charset="0"/>
              </a:rPr>
            </a:br>
            <a:r>
              <a:rPr lang="en-US" sz="2200" dirty="0">
                <a:latin typeface="Arial Narrow" panose="020B0606020202030204" pitchFamily="34" charset="0"/>
              </a:rPr>
              <a:t># Candidates Presented</a:t>
            </a:r>
          </a:p>
          <a:p>
            <a:pPr algn="ctr">
              <a:lnSpc>
                <a:spcPct val="40000"/>
              </a:lnSpc>
              <a:spcBef>
                <a:spcPct val="20000"/>
              </a:spcBef>
              <a:buFont typeface="Times" pitchFamily="18" charset="0"/>
              <a:buChar char="•"/>
            </a:pPr>
            <a:endParaRPr lang="en-US" sz="2200" dirty="0">
              <a:latin typeface="Arial Narrow" panose="020B0606020202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2200" dirty="0">
                <a:latin typeface="Arial Narrow" panose="020B0606020202030204" pitchFamily="34" charset="0"/>
              </a:rPr>
              <a:t># Candidates Presented to </a:t>
            </a:r>
            <a:br>
              <a:rPr lang="en-US" sz="2200" dirty="0">
                <a:latin typeface="Arial Narrow" panose="020B0606020202030204" pitchFamily="34" charset="0"/>
              </a:rPr>
            </a:br>
            <a:r>
              <a:rPr lang="en-US" sz="2200" dirty="0">
                <a:latin typeface="Arial Narrow" panose="020B0606020202030204" pitchFamily="34" charset="0"/>
              </a:rPr>
              <a:t># </a:t>
            </a:r>
            <a:r>
              <a:rPr lang="en-US" sz="2200" dirty="0" smtClean="0">
                <a:latin typeface="Arial Narrow" panose="020B0606020202030204" pitchFamily="34" charset="0"/>
              </a:rPr>
              <a:t>Hires/Conversions</a:t>
            </a:r>
            <a:endParaRPr lang="en-US" sz="2200" dirty="0">
              <a:latin typeface="Arial Narrow" panose="020B0606020202030204" pitchFamily="34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08634" y="1367248"/>
            <a:ext cx="440372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sz="3200" dirty="0" smtClean="0">
                <a:solidFill>
                  <a:srgbClr val="FFC000"/>
                </a:solidFill>
                <a:latin typeface="Arial Narrow" panose="020B0606020202030204" pitchFamily="34" charset="0"/>
                <a:cs typeface="Arial" pitchFamily="34" charset="0"/>
              </a:rPr>
              <a:t>What Should We Measure?</a:t>
            </a:r>
            <a:endParaRPr lang="en-US" dirty="0">
              <a:solidFill>
                <a:srgbClr val="FFC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120" y="2116515"/>
            <a:ext cx="54777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Candidate Satisfaction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Hiring Manager Satisfaction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Source of Hire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Time to Productivity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Quality of Hire</a:t>
            </a:r>
            <a:endParaRPr lang="en-US" sz="24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8634" y="215185"/>
            <a:ext cx="4234058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Use the Right Metrics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36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3"/>
          <a:stretch/>
        </p:blipFill>
        <p:spPr>
          <a:xfrm>
            <a:off x="-134620" y="-111761"/>
            <a:ext cx="12448540" cy="7098715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134621" y="4982638"/>
            <a:ext cx="9626963" cy="1320890"/>
          </a:xfrm>
          <a:custGeom>
            <a:avLst/>
            <a:gdLst>
              <a:gd name="connsiteX0" fmla="*/ 0 w 6964218"/>
              <a:gd name="connsiteY0" fmla="*/ 0 h 2082799"/>
              <a:gd name="connsiteX1" fmla="*/ 6964218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3666836 w 10631054"/>
              <a:gd name="connsiteY0" fmla="*/ 0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3666836 w 10631054"/>
              <a:gd name="connsiteY4" fmla="*/ 0 h 2082799"/>
              <a:gd name="connsiteX0" fmla="*/ 0 w 10631054"/>
              <a:gd name="connsiteY0" fmla="*/ 10178 h 2082799"/>
              <a:gd name="connsiteX1" fmla="*/ 9402618 w 10631054"/>
              <a:gd name="connsiteY1" fmla="*/ 0 h 2082799"/>
              <a:gd name="connsiteX2" fmla="*/ 10631054 w 10631054"/>
              <a:gd name="connsiteY2" fmla="*/ 2082799 h 2082799"/>
              <a:gd name="connsiteX3" fmla="*/ 0 w 10631054"/>
              <a:gd name="connsiteY3" fmla="*/ 2082799 h 2082799"/>
              <a:gd name="connsiteX4" fmla="*/ 0 w 10631054"/>
              <a:gd name="connsiteY4" fmla="*/ 10178 h 2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31054" h="2082799">
                <a:moveTo>
                  <a:pt x="0" y="10178"/>
                </a:moveTo>
                <a:lnTo>
                  <a:pt x="9402618" y="0"/>
                </a:lnTo>
                <a:lnTo>
                  <a:pt x="10631054" y="2082799"/>
                </a:lnTo>
                <a:lnTo>
                  <a:pt x="0" y="2082799"/>
                </a:lnTo>
                <a:lnTo>
                  <a:pt x="0" y="10178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" y="4989408"/>
            <a:ext cx="9280071" cy="12464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7500" dirty="0" smtClean="0">
                <a:ln w="10160">
                  <a:noFill/>
                  <a:prstDash val="solid"/>
                </a:ln>
                <a:solidFill>
                  <a:srgbClr val="1D3559"/>
                </a:solidFill>
                <a:latin typeface="Arial Narrow" panose="020B0606020202030204" pitchFamily="34" charset="0"/>
              </a:rPr>
              <a:t>#5 Always Have A Plan</a:t>
            </a:r>
            <a:endParaRPr lang="en-US" sz="7500" dirty="0">
              <a:ln w="10160">
                <a:noFill/>
                <a:prstDash val="solid"/>
              </a:ln>
              <a:solidFill>
                <a:srgbClr val="1D3559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64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channelinstincts.files.wordpress.com/2013/07/communications-plann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38"/>
          <a:stretch/>
        </p:blipFill>
        <p:spPr bwMode="auto">
          <a:xfrm>
            <a:off x="5957455" y="0"/>
            <a:ext cx="6234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Rectangle 11"/>
          <p:cNvSpPr/>
          <p:nvPr/>
        </p:nvSpPr>
        <p:spPr>
          <a:xfrm flipV="1">
            <a:off x="-284" y="0"/>
            <a:ext cx="7814247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  <a:gd name="connsiteX0" fmla="*/ 6718 w 7644147"/>
              <a:gd name="connsiteY0" fmla="*/ 13 h 6858012"/>
              <a:gd name="connsiteX1" fmla="*/ 7644147 w 7644147"/>
              <a:gd name="connsiteY1" fmla="*/ 0 h 6858012"/>
              <a:gd name="connsiteX2" fmla="*/ 5362765 w 7644147"/>
              <a:gd name="connsiteY2" fmla="*/ 6858000 h 6858012"/>
              <a:gd name="connsiteX3" fmla="*/ 496 w 7644147"/>
              <a:gd name="connsiteY3" fmla="*/ 6858012 h 6858012"/>
              <a:gd name="connsiteX4" fmla="*/ 6718 w 7644147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4147" h="6858012">
                <a:moveTo>
                  <a:pt x="6718" y="13"/>
                </a:moveTo>
                <a:lnTo>
                  <a:pt x="7644147" y="0"/>
                </a:lnTo>
                <a:lnTo>
                  <a:pt x="5362765" y="6858000"/>
                </a:lnTo>
                <a:lnTo>
                  <a:pt x="496" y="6858012"/>
                </a:lnTo>
                <a:cubicBezTo>
                  <a:pt x="-2583" y="4572012"/>
                  <a:pt x="9797" y="2286013"/>
                  <a:pt x="6718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6599" y="285490"/>
            <a:ext cx="4192872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Always Have A Plan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6599" y="1267936"/>
            <a:ext cx="533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339" indent="-403339" eaLnBrk="0" hangingPunct="0"/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Convey your Strategy to the Hiring Manager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491" y="2173438"/>
            <a:ext cx="668795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6118" indent="-302503" defTabSz="948127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Build credibility by taking accountability</a:t>
            </a:r>
          </a:p>
          <a:p>
            <a:pPr marL="356118" indent="-302503" defTabSz="948127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Lead your Manager through the hiring process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356118" indent="-302503" defTabSz="948127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Define the recruiting strategy</a:t>
            </a:r>
            <a:endParaRPr lang="en-US" sz="2400" dirty="0">
              <a:latin typeface="Arial Narrow" panose="020B0606020202030204" pitchFamily="34" charset="0"/>
            </a:endParaRPr>
          </a:p>
          <a:p>
            <a:pPr marL="396515" indent="-342900" defTabSz="948127" eaLnBrk="0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Prepare a Problem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olving </a:t>
            </a:r>
            <a:r>
              <a:rPr lang="en-US" sz="2400" dirty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trategy: 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What if I can’t get a hold of the Hiring Manager?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What if the star candidate drops out of the pipeline? </a:t>
            </a:r>
          </a:p>
          <a:p>
            <a:pPr marL="853715" lvl="1" indent="-342900" defTabSz="948127" eaLnBrk="0" hangingPunct="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What if they won’t give me the information I need? </a:t>
            </a:r>
            <a:endParaRPr lang="en-US" sz="2400" dirty="0" smtClean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3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/>
          <a:stretch/>
        </p:blipFill>
        <p:spPr>
          <a:xfrm>
            <a:off x="0" y="0"/>
            <a:ext cx="827712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47451" y="1417201"/>
            <a:ext cx="608467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Today, Recruiters Wear Many Hats </a:t>
            </a:r>
          </a:p>
          <a:p>
            <a:endParaRPr lang="en-US" sz="2200" dirty="0" smtClean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Recruiter no longer a one-trick pony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Be up to speed on sourcing techniques, latest tools and strategies to find and acquire talent – candidate driven market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Invest in selling skills training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D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efine your role in uncovering talent 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Recruiting Manager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Hiring Manager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HR Business Partner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03908" y="248544"/>
            <a:ext cx="332481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Invest In Yourself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2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the-peak.ca/wp-content/uploads/2014/06/8576618657_8d635f43cb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0" r="1"/>
          <a:stretch/>
        </p:blipFill>
        <p:spPr bwMode="auto">
          <a:xfrm>
            <a:off x="0" y="0"/>
            <a:ext cx="5935758" cy="68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33748" y="-9236"/>
            <a:ext cx="6567055" cy="6867236"/>
          </a:xfrm>
          <a:prstGeom prst="rect">
            <a:avLst/>
          </a:prstGeom>
          <a:solidFill>
            <a:srgbClr val="6489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03908" y="1068691"/>
            <a:ext cx="477338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3339" indent="-403339" eaLnBrk="0" hangingPunct="0"/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5 Steps to Selling</a:t>
            </a:r>
          </a:p>
          <a:p>
            <a:pPr marL="806679" lvl="1" indent="-403339" eaLnBrk="0" hangingPunct="0">
              <a:lnSpc>
                <a:spcPct val="15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itchFamily="34" charset="0"/>
              </a:rPr>
              <a:t>Build a Relationship</a:t>
            </a:r>
          </a:p>
          <a:p>
            <a:pPr marL="806679" lvl="1" indent="-403339" eaLnBrk="0" hangingPunct="0">
              <a:lnSpc>
                <a:spcPct val="15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itchFamily="34" charset="0"/>
              </a:rPr>
              <a:t>Qualify/Identify the Need</a:t>
            </a:r>
          </a:p>
          <a:p>
            <a:pPr marL="806679" lvl="1" indent="-403339" eaLnBrk="0" hangingPunct="0">
              <a:lnSpc>
                <a:spcPct val="15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itchFamily="34" charset="0"/>
              </a:rPr>
              <a:t>Overcome Objections</a:t>
            </a:r>
          </a:p>
          <a:p>
            <a:pPr marL="806679" lvl="1" indent="-403339" eaLnBrk="0" hangingPunct="0">
              <a:lnSpc>
                <a:spcPct val="15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itchFamily="34" charset="0"/>
              </a:rPr>
              <a:t>Fill the Need/Gain Agreement</a:t>
            </a:r>
          </a:p>
          <a:p>
            <a:pPr marL="806679" lvl="1" indent="-403339" eaLnBrk="0" hangingPunct="0">
              <a:lnSpc>
                <a:spcPct val="150000"/>
              </a:lnSpc>
              <a:buFont typeface="Wingdings" pitchFamily="2" charset="2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itchFamily="34" charset="0"/>
              </a:rPr>
              <a:t>Advance the Process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908" y="4050062"/>
            <a:ext cx="60040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  <a:cs typeface="Calibri" pitchFamily="34" charset="0"/>
              </a:rPr>
              <a:t>A Prepared Recruiter has the know-how at all steps!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9405" y="4900033"/>
            <a:ext cx="35240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-302503" defTabSz="948127" eaLnBrk="0" hangingPunct="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When taking the job</a:t>
            </a:r>
          </a:p>
          <a:p>
            <a:pPr marL="347472" lvl="2" indent="-347472" defTabSz="948127" eaLnBrk="0" hangingPunct="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When developing the search  strategy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54224" y="4900033"/>
            <a:ext cx="3182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2" indent="-342900" defTabSz="948127" eaLnBrk="0" hangingPunct="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When making the offer</a:t>
            </a:r>
          </a:p>
          <a:p>
            <a:pPr marL="342900" lvl="2" indent="-342900" defTabSz="948127" eaLnBrk="0" hangingPunct="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When presenting the candidate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03908" y="248544"/>
            <a:ext cx="3324819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Sales 101</a:t>
            </a:r>
            <a:endParaRPr 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88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/>
          <a:stretch/>
        </p:blipFill>
        <p:spPr>
          <a:xfrm>
            <a:off x="0" y="0"/>
            <a:ext cx="7960955" cy="686172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370624" y="463664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75697" y="3503496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75698" y="574208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375130" y="2375675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80965" y="330342"/>
            <a:ext cx="5574396" cy="5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eaLnBrk="0" hangingPunct="0"/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Keys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Leading the Hiring Manager</a:t>
            </a:r>
          </a:p>
        </p:txBody>
      </p:sp>
      <p:sp>
        <p:nvSpPr>
          <p:cNvPr id="9" name="Oval 8"/>
          <p:cNvSpPr/>
          <p:nvPr/>
        </p:nvSpPr>
        <p:spPr>
          <a:xfrm>
            <a:off x="6356658" y="123795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7924" y="1134136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1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2343" y="1272115"/>
            <a:ext cx="278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Drive The Intake</a:t>
            </a:r>
            <a:endParaRPr lang="en-US" sz="3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9738" y="2271853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2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671" y="3388212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3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71183" y="4741967"/>
            <a:ext cx="45561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Measure What Matters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5438" y="4517430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4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72513" y="5645334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5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52343" y="2413422"/>
            <a:ext cx="47763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Drop The Jargon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71184" y="3529781"/>
            <a:ext cx="3365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Know Your Candidate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71182" y="5822939"/>
            <a:ext cx="41697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Always Have a Plan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42599" y="-167663"/>
            <a:ext cx="10615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 Narrow" panose="020B0606020202030204" pitchFamily="34" charset="0"/>
              </a:rPr>
              <a:t>5 </a:t>
            </a:r>
            <a:endParaRPr lang="en-US" sz="1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2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3" grpId="0" animBg="1"/>
      <p:bldP spid="9" grpId="0" animBg="1"/>
      <p:bldP spid="11" grpId="0"/>
      <p:bldP spid="25" grpId="0"/>
      <p:bldP spid="23" grpId="0"/>
      <p:bldP spid="28" grpId="0"/>
      <p:bldP spid="37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/>
          <p:cNvSpPr/>
          <p:nvPr/>
        </p:nvSpPr>
        <p:spPr>
          <a:xfrm>
            <a:off x="4002297" y="-1"/>
            <a:ext cx="8189703" cy="5480957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5818" h="1305178">
                <a:moveTo>
                  <a:pt x="0" y="13"/>
                </a:moveTo>
                <a:lnTo>
                  <a:pt x="1985818" y="0"/>
                </a:lnTo>
                <a:lnTo>
                  <a:pt x="1560945" y="1305178"/>
                </a:lnTo>
                <a:lnTo>
                  <a:pt x="0" y="13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6" name="Rectangle 11"/>
          <p:cNvSpPr/>
          <p:nvPr/>
        </p:nvSpPr>
        <p:spPr>
          <a:xfrm>
            <a:off x="9901382" y="0"/>
            <a:ext cx="2290618" cy="6867237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5144655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5144655 w 5153891"/>
              <a:gd name="connsiteY4" fmla="*/ 0 h 6858000"/>
              <a:gd name="connsiteX0" fmla="*/ 5144655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5144655 w 5153891"/>
              <a:gd name="connsiteY4" fmla="*/ 0 h 6858000"/>
              <a:gd name="connsiteX0" fmla="*/ 2854036 w 2863272"/>
              <a:gd name="connsiteY0" fmla="*/ 0 h 6867237"/>
              <a:gd name="connsiteX1" fmla="*/ 2863272 w 2863272"/>
              <a:gd name="connsiteY1" fmla="*/ 0 h 6867237"/>
              <a:gd name="connsiteX2" fmla="*/ 2863272 w 2863272"/>
              <a:gd name="connsiteY2" fmla="*/ 6858000 h 6867237"/>
              <a:gd name="connsiteX3" fmla="*/ 0 w 2863272"/>
              <a:gd name="connsiteY3" fmla="*/ 6867237 h 6867237"/>
              <a:gd name="connsiteX4" fmla="*/ 2854036 w 2863272"/>
              <a:gd name="connsiteY4" fmla="*/ 0 h 6867237"/>
              <a:gd name="connsiteX0" fmla="*/ 2346036 w 2355272"/>
              <a:gd name="connsiteY0" fmla="*/ 0 h 6867237"/>
              <a:gd name="connsiteX1" fmla="*/ 2355272 w 2355272"/>
              <a:gd name="connsiteY1" fmla="*/ 0 h 6867237"/>
              <a:gd name="connsiteX2" fmla="*/ 2355272 w 2355272"/>
              <a:gd name="connsiteY2" fmla="*/ 6858000 h 6867237"/>
              <a:gd name="connsiteX3" fmla="*/ 0 w 2355272"/>
              <a:gd name="connsiteY3" fmla="*/ 6867237 h 6867237"/>
              <a:gd name="connsiteX4" fmla="*/ 2346036 w 2355272"/>
              <a:gd name="connsiteY4" fmla="*/ 0 h 6867237"/>
              <a:gd name="connsiteX0" fmla="*/ 1422400 w 1431636"/>
              <a:gd name="connsiteY0" fmla="*/ 0 h 6941128"/>
              <a:gd name="connsiteX1" fmla="*/ 1431636 w 1431636"/>
              <a:gd name="connsiteY1" fmla="*/ 0 h 6941128"/>
              <a:gd name="connsiteX2" fmla="*/ 1431636 w 1431636"/>
              <a:gd name="connsiteY2" fmla="*/ 6858000 h 6941128"/>
              <a:gd name="connsiteX3" fmla="*/ 0 w 1431636"/>
              <a:gd name="connsiteY3" fmla="*/ 6941128 h 6941128"/>
              <a:gd name="connsiteX4" fmla="*/ 1422400 w 1431636"/>
              <a:gd name="connsiteY4" fmla="*/ 0 h 6941128"/>
              <a:gd name="connsiteX0" fmla="*/ 2281382 w 2290618"/>
              <a:gd name="connsiteY0" fmla="*/ 0 h 6867237"/>
              <a:gd name="connsiteX1" fmla="*/ 2290618 w 2290618"/>
              <a:gd name="connsiteY1" fmla="*/ 0 h 6867237"/>
              <a:gd name="connsiteX2" fmla="*/ 2290618 w 2290618"/>
              <a:gd name="connsiteY2" fmla="*/ 6858000 h 6867237"/>
              <a:gd name="connsiteX3" fmla="*/ 0 w 2290618"/>
              <a:gd name="connsiteY3" fmla="*/ 6867237 h 6867237"/>
              <a:gd name="connsiteX4" fmla="*/ 2281382 w 2290618"/>
              <a:gd name="connsiteY4" fmla="*/ 0 h 686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618" h="6867237">
                <a:moveTo>
                  <a:pt x="2281382" y="0"/>
                </a:moveTo>
                <a:lnTo>
                  <a:pt x="2290618" y="0"/>
                </a:lnTo>
                <a:lnTo>
                  <a:pt x="2290618" y="6858000"/>
                </a:lnTo>
                <a:lnTo>
                  <a:pt x="0" y="6867237"/>
                </a:lnTo>
                <a:lnTo>
                  <a:pt x="2281382" y="0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213247" y="5887077"/>
            <a:ext cx="2454059" cy="10483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pc="300" dirty="0" smtClean="0">
                <a:solidFill>
                  <a:schemeClr val="tx1"/>
                </a:solidFill>
                <a:latin typeface="Arial Narrow" panose="020B0606020202030204" pitchFamily="34" charset="0"/>
                <a:cs typeface="Microsoft Sans Serif"/>
              </a:rPr>
              <a:t>Presented By:</a:t>
            </a:r>
          </a:p>
          <a:p>
            <a:r>
              <a:rPr lang="en-US" sz="2933" spc="300" dirty="0" smtClean="0">
                <a:solidFill>
                  <a:schemeClr val="tx1"/>
                </a:solidFill>
                <a:latin typeface="Arial Narrow" panose="020B0606020202030204" pitchFamily="34" charset="0"/>
                <a:cs typeface="Microsoft Sans Serif"/>
              </a:rPr>
              <a:t>Steve Lowisz</a:t>
            </a:r>
            <a:endParaRPr lang="en-US" sz="2933" spc="300" dirty="0">
              <a:solidFill>
                <a:schemeClr val="tx1"/>
              </a:solidFill>
              <a:latin typeface="Arial Narrow" panose="020B0606020202030204" pitchFamily="34" charset="0"/>
              <a:cs typeface="Microsoft Sans Serif"/>
            </a:endParaRPr>
          </a:p>
        </p:txBody>
      </p:sp>
      <p:sp>
        <p:nvSpPr>
          <p:cNvPr id="18" name="Rectangle 11"/>
          <p:cNvSpPr/>
          <p:nvPr/>
        </p:nvSpPr>
        <p:spPr>
          <a:xfrm>
            <a:off x="9901381" y="5334001"/>
            <a:ext cx="2281382" cy="1537842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  <a:gd name="connsiteX0" fmla="*/ 0 w 2281382"/>
              <a:gd name="connsiteY0" fmla="*/ 13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3 h 1425090"/>
              <a:gd name="connsiteX0" fmla="*/ 0 w 2281382"/>
              <a:gd name="connsiteY0" fmla="*/ 1402056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402056 h 1425090"/>
              <a:gd name="connsiteX0" fmla="*/ 0 w 2281382"/>
              <a:gd name="connsiteY0" fmla="*/ 1512743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12743 h 1535777"/>
              <a:gd name="connsiteX0" fmla="*/ 0 w 2281382"/>
              <a:gd name="connsiteY0" fmla="*/ 1531191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31191 h 153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1382" h="1535777">
                <a:moveTo>
                  <a:pt x="0" y="1531191"/>
                </a:moveTo>
                <a:lnTo>
                  <a:pt x="508000" y="0"/>
                </a:lnTo>
                <a:lnTo>
                  <a:pt x="2281382" y="1535777"/>
                </a:lnTo>
                <a:lnTo>
                  <a:pt x="0" y="1531191"/>
                </a:lnTo>
                <a:close/>
              </a:path>
            </a:pathLst>
          </a:cu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9" name="Rectangle 11"/>
          <p:cNvSpPr/>
          <p:nvPr/>
        </p:nvSpPr>
        <p:spPr>
          <a:xfrm>
            <a:off x="10403465" y="3182322"/>
            <a:ext cx="1791855" cy="3680679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3805384 w 5791202"/>
              <a:gd name="connsiteY0" fmla="*/ 13 h 6867236"/>
              <a:gd name="connsiteX1" fmla="*/ 5791202 w 5791202"/>
              <a:gd name="connsiteY1" fmla="*/ 0 h 6867236"/>
              <a:gd name="connsiteX2" fmla="*/ 3509820 w 5791202"/>
              <a:gd name="connsiteY2" fmla="*/ 6858000 h 6867236"/>
              <a:gd name="connsiteX3" fmla="*/ 2 w 5791202"/>
              <a:gd name="connsiteY3" fmla="*/ 6867236 h 6867236"/>
              <a:gd name="connsiteX4" fmla="*/ 3805384 w 5791202"/>
              <a:gd name="connsiteY4" fmla="*/ 13 h 6867236"/>
              <a:gd name="connsiteX0" fmla="*/ 295564 w 2281382"/>
              <a:gd name="connsiteY0" fmla="*/ 13 h 6858000"/>
              <a:gd name="connsiteX1" fmla="*/ 2281382 w 2281382"/>
              <a:gd name="connsiteY1" fmla="*/ 0 h 6858000"/>
              <a:gd name="connsiteX2" fmla="*/ 0 w 2281382"/>
              <a:gd name="connsiteY2" fmla="*/ 6858000 h 6858000"/>
              <a:gd name="connsiteX3" fmla="*/ 295564 w 2281382"/>
              <a:gd name="connsiteY3" fmla="*/ 13 h 6858000"/>
              <a:gd name="connsiteX0" fmla="*/ 0 w 1985818"/>
              <a:gd name="connsiteY0" fmla="*/ 13 h 1305178"/>
              <a:gd name="connsiteX1" fmla="*/ 1985818 w 1985818"/>
              <a:gd name="connsiteY1" fmla="*/ 0 h 1305178"/>
              <a:gd name="connsiteX2" fmla="*/ 1560945 w 1985818"/>
              <a:gd name="connsiteY2" fmla="*/ 1305178 h 1305178"/>
              <a:gd name="connsiteX3" fmla="*/ 0 w 1985818"/>
              <a:gd name="connsiteY3" fmla="*/ 13 h 1305178"/>
              <a:gd name="connsiteX0" fmla="*/ 0 w 2281382"/>
              <a:gd name="connsiteY0" fmla="*/ 13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3 h 1425090"/>
              <a:gd name="connsiteX0" fmla="*/ 0 w 2281382"/>
              <a:gd name="connsiteY0" fmla="*/ 1402056 h 1425090"/>
              <a:gd name="connsiteX1" fmla="*/ 1985818 w 2281382"/>
              <a:gd name="connsiteY1" fmla="*/ 0 h 1425090"/>
              <a:gd name="connsiteX2" fmla="*/ 2281382 w 2281382"/>
              <a:gd name="connsiteY2" fmla="*/ 1425090 h 1425090"/>
              <a:gd name="connsiteX3" fmla="*/ 0 w 2281382"/>
              <a:gd name="connsiteY3" fmla="*/ 1402056 h 1425090"/>
              <a:gd name="connsiteX0" fmla="*/ 0 w 2281382"/>
              <a:gd name="connsiteY0" fmla="*/ 1512743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12743 h 1535777"/>
              <a:gd name="connsiteX0" fmla="*/ 0 w 2281382"/>
              <a:gd name="connsiteY0" fmla="*/ 1531191 h 1535777"/>
              <a:gd name="connsiteX1" fmla="*/ 508000 w 2281382"/>
              <a:gd name="connsiteY1" fmla="*/ 0 h 1535777"/>
              <a:gd name="connsiteX2" fmla="*/ 2281382 w 2281382"/>
              <a:gd name="connsiteY2" fmla="*/ 1535777 h 1535777"/>
              <a:gd name="connsiteX3" fmla="*/ 0 w 2281382"/>
              <a:gd name="connsiteY3" fmla="*/ 1531191 h 1535777"/>
              <a:gd name="connsiteX0" fmla="*/ 166255 w 1773382"/>
              <a:gd name="connsiteY0" fmla="*/ 1734118 h 1734118"/>
              <a:gd name="connsiteX1" fmla="*/ 0 w 1773382"/>
              <a:gd name="connsiteY1" fmla="*/ 0 h 1734118"/>
              <a:gd name="connsiteX2" fmla="*/ 1773382 w 1773382"/>
              <a:gd name="connsiteY2" fmla="*/ 1535777 h 1734118"/>
              <a:gd name="connsiteX3" fmla="*/ 166255 w 1773382"/>
              <a:gd name="connsiteY3" fmla="*/ 1734118 h 1734118"/>
              <a:gd name="connsiteX0" fmla="*/ 166255 w 1958110"/>
              <a:gd name="connsiteY0" fmla="*/ 1734118 h 3251434"/>
              <a:gd name="connsiteX1" fmla="*/ 0 w 1958110"/>
              <a:gd name="connsiteY1" fmla="*/ 0 h 3251434"/>
              <a:gd name="connsiteX2" fmla="*/ 1958110 w 1958110"/>
              <a:gd name="connsiteY2" fmla="*/ 3251434 h 3251434"/>
              <a:gd name="connsiteX3" fmla="*/ 166255 w 1958110"/>
              <a:gd name="connsiteY3" fmla="*/ 1734118 h 3251434"/>
              <a:gd name="connsiteX0" fmla="*/ 0 w 1791855"/>
              <a:gd name="connsiteY0" fmla="*/ 2158420 h 3675736"/>
              <a:gd name="connsiteX1" fmla="*/ 1773382 w 1791855"/>
              <a:gd name="connsiteY1" fmla="*/ 0 h 3675736"/>
              <a:gd name="connsiteX2" fmla="*/ 1791855 w 1791855"/>
              <a:gd name="connsiteY2" fmla="*/ 3675736 h 3675736"/>
              <a:gd name="connsiteX3" fmla="*/ 0 w 1791855"/>
              <a:gd name="connsiteY3" fmla="*/ 2158420 h 36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1855" h="3675736">
                <a:moveTo>
                  <a:pt x="0" y="2158420"/>
                </a:moveTo>
                <a:lnTo>
                  <a:pt x="1773382" y="0"/>
                </a:lnTo>
                <a:cubicBezTo>
                  <a:pt x="1779540" y="1225245"/>
                  <a:pt x="1785697" y="2450491"/>
                  <a:pt x="1791855" y="3675736"/>
                </a:cubicBezTo>
                <a:lnTo>
                  <a:pt x="0" y="2158420"/>
                </a:ln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516" y="4750372"/>
            <a:ext cx="6636436" cy="1311563"/>
          </a:xfrm>
          <a:custGeom>
            <a:avLst/>
            <a:gdLst>
              <a:gd name="connsiteX0" fmla="*/ 0 w 6636436"/>
              <a:gd name="connsiteY0" fmla="*/ 0 h 1311563"/>
              <a:gd name="connsiteX1" fmla="*/ 6636436 w 6636436"/>
              <a:gd name="connsiteY1" fmla="*/ 0 h 1311563"/>
              <a:gd name="connsiteX2" fmla="*/ 6636436 w 6636436"/>
              <a:gd name="connsiteY2" fmla="*/ 1311563 h 1311563"/>
              <a:gd name="connsiteX3" fmla="*/ 0 w 6636436"/>
              <a:gd name="connsiteY3" fmla="*/ 1311563 h 1311563"/>
              <a:gd name="connsiteX4" fmla="*/ 0 w 6636436"/>
              <a:gd name="connsiteY4" fmla="*/ 0 h 1311563"/>
              <a:gd name="connsiteX0" fmla="*/ 0 w 6636436"/>
              <a:gd name="connsiteY0" fmla="*/ 0 h 1311563"/>
              <a:gd name="connsiteX1" fmla="*/ 5463418 w 6636436"/>
              <a:gd name="connsiteY1" fmla="*/ 9236 h 1311563"/>
              <a:gd name="connsiteX2" fmla="*/ 6636436 w 6636436"/>
              <a:gd name="connsiteY2" fmla="*/ 1311563 h 1311563"/>
              <a:gd name="connsiteX3" fmla="*/ 0 w 6636436"/>
              <a:gd name="connsiteY3" fmla="*/ 1311563 h 1311563"/>
              <a:gd name="connsiteX4" fmla="*/ 0 w 6636436"/>
              <a:gd name="connsiteY4" fmla="*/ 0 h 131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6436" h="1311563">
                <a:moveTo>
                  <a:pt x="0" y="0"/>
                </a:moveTo>
                <a:lnTo>
                  <a:pt x="5463418" y="9236"/>
                </a:lnTo>
                <a:lnTo>
                  <a:pt x="6636436" y="1311563"/>
                </a:lnTo>
                <a:lnTo>
                  <a:pt x="0" y="1311563"/>
                </a:lnTo>
                <a:lnTo>
                  <a:pt x="0" y="0"/>
                </a:lnTo>
                <a:close/>
              </a:path>
            </a:pathLst>
          </a:custGeom>
          <a:solidFill>
            <a:srgbClr val="192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6" y="4420976"/>
            <a:ext cx="1500134" cy="1445114"/>
          </a:xfrm>
          <a:prstGeom prst="rect">
            <a:avLst/>
          </a:prstGeom>
          <a:ln w="22225">
            <a:solidFill>
              <a:srgbClr val="192D4B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/>
        </p:blipFill>
        <p:spPr>
          <a:xfrm>
            <a:off x="4883454" y="2422275"/>
            <a:ext cx="2850818" cy="38474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34" y="2373738"/>
            <a:ext cx="2560205" cy="389596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59171" y="310090"/>
            <a:ext cx="62171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pc="400" dirty="0">
                <a:solidFill>
                  <a:schemeClr val="bg1"/>
                </a:solidFill>
                <a:cs typeface="Microsoft Sans Serif"/>
              </a:rPr>
              <a:t>Free eBook Downloads</a:t>
            </a:r>
          </a:p>
          <a:p>
            <a:pPr algn="ctr"/>
            <a:r>
              <a:rPr lang="en-US" sz="4000" spc="400" dirty="0">
                <a:solidFill>
                  <a:schemeClr val="bg1"/>
                </a:solidFill>
                <a:cs typeface="Microsoft Sans Serif"/>
              </a:rPr>
              <a:t>at</a:t>
            </a:r>
            <a:r>
              <a:rPr lang="en-US" sz="4000" b="1" spc="400" dirty="0">
                <a:solidFill>
                  <a:schemeClr val="bg1"/>
                </a:solidFill>
                <a:cs typeface="Microsoft Sans Serif"/>
              </a:rPr>
              <a:t> </a:t>
            </a:r>
            <a:r>
              <a:rPr lang="en-US" sz="4000" b="1" spc="400" dirty="0" smtClean="0">
                <a:solidFill>
                  <a:schemeClr val="bg1"/>
                </a:solidFill>
                <a:cs typeface="Microsoft Sans Serif"/>
              </a:rPr>
              <a:t>SteveLowisz.com</a:t>
            </a:r>
            <a:endParaRPr lang="en-US" sz="4000" b="1" spc="400" dirty="0">
              <a:solidFill>
                <a:schemeClr val="bg1"/>
              </a:solidFill>
              <a:cs typeface="Microsoft Sans Serif"/>
            </a:endParaRPr>
          </a:p>
        </p:txBody>
      </p:sp>
      <p:pic>
        <p:nvPicPr>
          <p:cNvPr id="22" name="Picture 2" descr="http://www.simonelli.ch/wp-content/uploads/2013/03/ebook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03" y="105367"/>
            <a:ext cx="2395779" cy="25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25569" y="49758"/>
            <a:ext cx="308213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400" dirty="0">
                <a:cs typeface="Microsoft Sans Serif"/>
              </a:rPr>
              <a:t>Diversity in Business:</a:t>
            </a:r>
            <a:br>
              <a:rPr lang="en-US" sz="2800" b="1" spc="400" dirty="0">
                <a:cs typeface="Microsoft Sans Serif"/>
              </a:rPr>
            </a:br>
            <a:r>
              <a:rPr lang="en-US" sz="2800" spc="400" dirty="0">
                <a:cs typeface="Microsoft Sans Serif"/>
              </a:rPr>
              <a:t>Why Should You Care? </a:t>
            </a:r>
          </a:p>
          <a:p>
            <a:pPr algn="ctr"/>
            <a:r>
              <a:rPr lang="en-US" sz="2800" b="1" spc="400" dirty="0">
                <a:cs typeface="Microsoft Sans Serif"/>
              </a:rPr>
              <a:t/>
            </a:r>
            <a:br>
              <a:rPr lang="en-US" sz="2800" b="1" spc="400" dirty="0">
                <a:cs typeface="Microsoft Sans Serif"/>
              </a:rPr>
            </a:br>
            <a:r>
              <a:rPr lang="en-US" sz="2800" b="1" spc="400" dirty="0">
                <a:cs typeface="Microsoft Sans Serif"/>
              </a:rPr>
              <a:t>Generation iY:</a:t>
            </a:r>
            <a:r>
              <a:rPr lang="en-US" sz="2800" spc="400" dirty="0">
                <a:cs typeface="Microsoft Sans Serif"/>
              </a:rPr>
              <a:t/>
            </a:r>
            <a:br>
              <a:rPr lang="en-US" sz="2800" spc="400" dirty="0">
                <a:cs typeface="Microsoft Sans Serif"/>
              </a:rPr>
            </a:br>
            <a:r>
              <a:rPr lang="en-US" sz="2800" spc="400" dirty="0">
                <a:cs typeface="Microsoft Sans Serif"/>
              </a:rPr>
              <a:t>Understanding </a:t>
            </a:r>
            <a:br>
              <a:rPr lang="en-US" sz="2800" spc="400" dirty="0">
                <a:cs typeface="Microsoft Sans Serif"/>
              </a:rPr>
            </a:br>
            <a:r>
              <a:rPr lang="en-US" sz="2800" spc="400" dirty="0">
                <a:cs typeface="Microsoft Sans Serif"/>
              </a:rPr>
              <a:t>the Next Wave</a:t>
            </a:r>
            <a:br>
              <a:rPr lang="en-US" sz="2800" spc="400" dirty="0">
                <a:cs typeface="Microsoft Sans Serif"/>
              </a:rPr>
            </a:br>
            <a:r>
              <a:rPr lang="en-US" sz="2800" spc="400" dirty="0">
                <a:cs typeface="Microsoft Sans Serif"/>
              </a:rPr>
              <a:t>of Employees</a:t>
            </a:r>
          </a:p>
          <a:p>
            <a:pPr algn="ctr"/>
            <a:endParaRPr lang="en-US" sz="3000" b="1" i="1" spc="400" dirty="0">
              <a:cs typeface="Microsoft Sans Serif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247" y="105367"/>
            <a:ext cx="2709567" cy="197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73391" y="2192698"/>
            <a:ext cx="3101180" cy="197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7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4770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762091" y="200039"/>
            <a:ext cx="5683164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Recruiting: Who is the Expert?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/>
          <a:stretch/>
        </p:blipFill>
        <p:spPr>
          <a:xfrm>
            <a:off x="88888" y="-14317"/>
            <a:ext cx="4789312" cy="6886633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43973" y="1348306"/>
            <a:ext cx="6524917" cy="49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C000"/>
                </a:solidFill>
                <a:latin typeface="Arial Narrow" panose="020B0606020202030204" pitchFamily="34" charset="0"/>
              </a:rPr>
              <a:t>Common View of </a:t>
            </a:r>
            <a: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Hiring Managers</a:t>
            </a:r>
            <a:br>
              <a:rPr lang="en-US" sz="2400" dirty="0" smtClean="0">
                <a:solidFill>
                  <a:srgbClr val="FFC000"/>
                </a:solidFill>
                <a:latin typeface="Arial Narrow" panose="020B0606020202030204" pitchFamily="34" charset="0"/>
              </a:rPr>
            </a:br>
            <a:endParaRPr lang="en-US" sz="2400" dirty="0">
              <a:solidFill>
                <a:srgbClr val="FFC000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They feel they are experts in recruiting and </a:t>
            </a:r>
            <a:b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interviewing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Uncertain of exactly what they are looking for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Make hiring decisions based on factors </a:t>
            </a:r>
            <a:b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inconsequential to the job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Fail to convey the core necessities of the position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Separate themselves from the hiring process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Decisions often made on resume only</a:t>
            </a:r>
          </a:p>
          <a:p>
            <a:pPr lvl="1" algn="ctr" eaLnBrk="0" hangingPunct="0"/>
            <a:endParaRPr lang="en-US" sz="2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2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7764" r="12796"/>
          <a:stretch/>
        </p:blipFill>
        <p:spPr>
          <a:xfrm>
            <a:off x="7282543" y="1188462"/>
            <a:ext cx="4909458" cy="5669538"/>
          </a:xfrm>
          <a:prstGeom prst="rect">
            <a:avLst/>
          </a:prstGeom>
        </p:spPr>
      </p:pic>
      <p:sp>
        <p:nvSpPr>
          <p:cNvPr id="9" name="Rectangle 11"/>
          <p:cNvSpPr/>
          <p:nvPr/>
        </p:nvSpPr>
        <p:spPr>
          <a:xfrm flipV="1">
            <a:off x="-64652" y="0"/>
            <a:ext cx="8762338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5210" y="2158318"/>
            <a:ext cx="6781334" cy="4023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 is accountable for candidate sourcing?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 is accountable for initial candidate assessment?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 is accountable for presenting qualified candidates?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 is accountable for candidate interviews?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Why are we training managers not to respond to us?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Why are we not giving our input on quality of hire?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Who is supposed to be the recruiting expert???</a:t>
            </a:r>
          </a:p>
          <a:p>
            <a:pPr marL="350904" lvl="1" indent="-302503" eaLnBrk="0" hangingPunct="0">
              <a:spcAft>
                <a:spcPts val="1059"/>
              </a:spcAft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219986"/>
            <a:ext cx="5683164" cy="62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Recruiting: Who is the Expert?</a:t>
            </a:r>
          </a:p>
        </p:txBody>
      </p:sp>
      <p:sp>
        <p:nvSpPr>
          <p:cNvPr id="2" name="Rectangle 1"/>
          <p:cNvSpPr/>
          <p:nvPr/>
        </p:nvSpPr>
        <p:spPr>
          <a:xfrm>
            <a:off x="282365" y="1089174"/>
            <a:ext cx="429643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en-US" sz="3500" dirty="0">
                <a:solidFill>
                  <a:srgbClr val="6489C0"/>
                </a:solidFill>
                <a:latin typeface="Arial Narrow" panose="020B0606020202030204" pitchFamily="34" charset="0"/>
              </a:rPr>
              <a:t>It’s time to ask yourself…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45210" y="-184339"/>
            <a:ext cx="119479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Narrow" panose="020B0606020202030204" pitchFamily="34" charset="0"/>
              </a:rPr>
              <a:t>?</a:t>
            </a:r>
            <a:endParaRPr lang="en-US" sz="25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98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/>
          <a:stretch/>
        </p:blipFill>
        <p:spPr>
          <a:xfrm>
            <a:off x="0" y="0"/>
            <a:ext cx="7960955" cy="686172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370624" y="463664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375697" y="3503496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6375698" y="574208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375130" y="2375675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80965" y="330342"/>
            <a:ext cx="5574396" cy="543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63" tIns="40332" rIns="80663" bIns="40332">
            <a:spAutoFit/>
          </a:bodyPr>
          <a:lstStyle/>
          <a:p>
            <a:pPr eaLnBrk="0" hangingPunct="0"/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Keys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Leading the Hiring Manager</a:t>
            </a:r>
          </a:p>
        </p:txBody>
      </p:sp>
      <p:sp>
        <p:nvSpPr>
          <p:cNvPr id="9" name="Oval 8"/>
          <p:cNvSpPr/>
          <p:nvPr/>
        </p:nvSpPr>
        <p:spPr>
          <a:xfrm>
            <a:off x="6356658" y="1237958"/>
            <a:ext cx="686181" cy="7262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7924" y="1134136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1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2343" y="1272115"/>
            <a:ext cx="27899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Drive The Intake</a:t>
            </a:r>
            <a:endParaRPr lang="en-US" sz="3000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79738" y="2271853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2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84671" y="3388212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3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71183" y="4741967"/>
            <a:ext cx="45561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Measure What Matters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45438" y="4517430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4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472513" y="5645334"/>
            <a:ext cx="500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283E6C"/>
                </a:solidFill>
                <a:latin typeface="Arial Narrow" panose="020B0606020202030204" pitchFamily="34" charset="0"/>
              </a:rPr>
              <a:t>5</a:t>
            </a:r>
            <a:endParaRPr lang="en-US" sz="5400" b="0" cap="none" spc="0" dirty="0">
              <a:ln w="0"/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52343" y="2413422"/>
            <a:ext cx="47763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Drop The Jargon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271184" y="3529781"/>
            <a:ext cx="33656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Know Your Candidate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271182" y="5822939"/>
            <a:ext cx="41697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Always Have a Plan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42599" y="-167663"/>
            <a:ext cx="106150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0" dirty="0">
                <a:solidFill>
                  <a:srgbClr val="FFC000"/>
                </a:solidFill>
                <a:latin typeface="Arial Narrow" panose="020B0606020202030204" pitchFamily="34" charset="0"/>
              </a:rPr>
              <a:t>5 </a:t>
            </a:r>
            <a:endParaRPr lang="en-US" sz="10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1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3" grpId="0" animBg="1"/>
      <p:bldP spid="9" grpId="0" animBg="1"/>
      <p:bldP spid="11" grpId="0"/>
      <p:bldP spid="25" grpId="0"/>
      <p:bldP spid="23" grpId="0"/>
      <p:bldP spid="28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2014"/>
          <a:stretch/>
        </p:blipFill>
        <p:spPr>
          <a:xfrm flipH="1">
            <a:off x="0" y="-9236"/>
            <a:ext cx="12524509" cy="68672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2384"/>
            <a:ext cx="6964218" cy="1890015"/>
          </a:xfrm>
          <a:custGeom>
            <a:avLst/>
            <a:gdLst>
              <a:gd name="connsiteX0" fmla="*/ 0 w 6964218"/>
              <a:gd name="connsiteY0" fmla="*/ 0 h 2082799"/>
              <a:gd name="connsiteX1" fmla="*/ 6964218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  <a:gd name="connsiteX0" fmla="*/ 0 w 6964218"/>
              <a:gd name="connsiteY0" fmla="*/ 0 h 2082799"/>
              <a:gd name="connsiteX1" fmla="*/ 5735782 w 6964218"/>
              <a:gd name="connsiteY1" fmla="*/ 0 h 2082799"/>
              <a:gd name="connsiteX2" fmla="*/ 6964218 w 6964218"/>
              <a:gd name="connsiteY2" fmla="*/ 2082799 h 2082799"/>
              <a:gd name="connsiteX3" fmla="*/ 0 w 6964218"/>
              <a:gd name="connsiteY3" fmla="*/ 2082799 h 2082799"/>
              <a:gd name="connsiteX4" fmla="*/ 0 w 6964218"/>
              <a:gd name="connsiteY4" fmla="*/ 0 h 208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4218" h="2082799">
                <a:moveTo>
                  <a:pt x="0" y="0"/>
                </a:moveTo>
                <a:lnTo>
                  <a:pt x="5735782" y="0"/>
                </a:lnTo>
                <a:lnTo>
                  <a:pt x="6964218" y="2082799"/>
                </a:lnTo>
                <a:lnTo>
                  <a:pt x="0" y="208279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7358" y="1129608"/>
            <a:ext cx="7086256" cy="123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0619" tIns="40308" rIns="80619" bIns="40308">
            <a:spAutoFit/>
          </a:bodyPr>
          <a:lstStyle/>
          <a:p>
            <a:pPr eaLnBrk="0" hangingPunct="0"/>
            <a:r>
              <a:rPr lang="en-US" sz="7500" dirty="0" smtClean="0">
                <a:ln w="22225">
                  <a:noFill/>
                  <a:prstDash val="solid"/>
                </a:ln>
                <a:solidFill>
                  <a:srgbClr val="283E6C"/>
                </a:solidFill>
                <a:latin typeface="Arial Narrow" panose="020B0606020202030204" pitchFamily="34" charset="0"/>
              </a:rPr>
              <a:t>#1 Drive Intake</a:t>
            </a:r>
            <a:endParaRPr lang="en-US" sz="7500" dirty="0">
              <a:ln w="22225">
                <a:noFill/>
                <a:prstDash val="solid"/>
              </a:ln>
              <a:solidFill>
                <a:srgbClr val="283E6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314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53"/>
          <a:stretch/>
        </p:blipFill>
        <p:spPr>
          <a:xfrm>
            <a:off x="5514109" y="0"/>
            <a:ext cx="6677891" cy="6858000"/>
          </a:xfrm>
          <a:prstGeom prst="rect">
            <a:avLst/>
          </a:prstGeom>
        </p:spPr>
      </p:pic>
      <p:sp>
        <p:nvSpPr>
          <p:cNvPr id="8" name="Rectangle 11"/>
          <p:cNvSpPr/>
          <p:nvPr/>
        </p:nvSpPr>
        <p:spPr>
          <a:xfrm flipV="1">
            <a:off x="175491" y="0"/>
            <a:ext cx="7813964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9" name="Rectangle 11"/>
          <p:cNvSpPr/>
          <p:nvPr/>
        </p:nvSpPr>
        <p:spPr>
          <a:xfrm flipV="1">
            <a:off x="-310551" y="0"/>
            <a:ext cx="8124515" cy="6858000"/>
          </a:xfrm>
          <a:custGeom>
            <a:avLst/>
            <a:gdLst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5153891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153891"/>
              <a:gd name="connsiteY0" fmla="*/ 0 h 6858000"/>
              <a:gd name="connsiteX1" fmla="*/ 5153891 w 5153891"/>
              <a:gd name="connsiteY1" fmla="*/ 0 h 6858000"/>
              <a:gd name="connsiteX2" fmla="*/ 2872509 w 5153891"/>
              <a:gd name="connsiteY2" fmla="*/ 6858000 h 6858000"/>
              <a:gd name="connsiteX3" fmla="*/ 0 w 5153891"/>
              <a:gd name="connsiteY3" fmla="*/ 6858000 h 6858000"/>
              <a:gd name="connsiteX4" fmla="*/ 0 w 5153891"/>
              <a:gd name="connsiteY4" fmla="*/ 0 h 6858000"/>
              <a:gd name="connsiteX0" fmla="*/ 0 w 5800436"/>
              <a:gd name="connsiteY0" fmla="*/ 9237 h 6858000"/>
              <a:gd name="connsiteX1" fmla="*/ 5800436 w 5800436"/>
              <a:gd name="connsiteY1" fmla="*/ 0 h 6858000"/>
              <a:gd name="connsiteX2" fmla="*/ 3519054 w 5800436"/>
              <a:gd name="connsiteY2" fmla="*/ 6858000 h 6858000"/>
              <a:gd name="connsiteX3" fmla="*/ 646545 w 5800436"/>
              <a:gd name="connsiteY3" fmla="*/ 6858000 h 6858000"/>
              <a:gd name="connsiteX4" fmla="*/ 0 w 5800436"/>
              <a:gd name="connsiteY4" fmla="*/ 9237 h 6858000"/>
              <a:gd name="connsiteX0" fmla="*/ 0 w 5800436"/>
              <a:gd name="connsiteY0" fmla="*/ 9237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9237 h 6867236"/>
              <a:gd name="connsiteX0" fmla="*/ 0 w 5800436"/>
              <a:gd name="connsiteY0" fmla="*/ 13 h 6867236"/>
              <a:gd name="connsiteX1" fmla="*/ 5800436 w 5800436"/>
              <a:gd name="connsiteY1" fmla="*/ 0 h 6867236"/>
              <a:gd name="connsiteX2" fmla="*/ 3519054 w 5800436"/>
              <a:gd name="connsiteY2" fmla="*/ 6858000 h 6867236"/>
              <a:gd name="connsiteX3" fmla="*/ 9236 w 5800436"/>
              <a:gd name="connsiteY3" fmla="*/ 6867236 h 6867236"/>
              <a:gd name="connsiteX4" fmla="*/ 0 w 5800436"/>
              <a:gd name="connsiteY4" fmla="*/ 13 h 6867236"/>
              <a:gd name="connsiteX0" fmla="*/ 0 w 7619359"/>
              <a:gd name="connsiteY0" fmla="*/ 13 h 6867236"/>
              <a:gd name="connsiteX1" fmla="*/ 7619359 w 7619359"/>
              <a:gd name="connsiteY1" fmla="*/ 0 h 6867236"/>
              <a:gd name="connsiteX2" fmla="*/ 5337977 w 7619359"/>
              <a:gd name="connsiteY2" fmla="*/ 6858000 h 6867236"/>
              <a:gd name="connsiteX3" fmla="*/ 1828159 w 7619359"/>
              <a:gd name="connsiteY3" fmla="*/ 6867236 h 6867236"/>
              <a:gd name="connsiteX4" fmla="*/ 0 w 7619359"/>
              <a:gd name="connsiteY4" fmla="*/ 13 h 6867236"/>
              <a:gd name="connsiteX0" fmla="*/ 24511 w 7643870"/>
              <a:gd name="connsiteY0" fmla="*/ 13 h 6858012"/>
              <a:gd name="connsiteX1" fmla="*/ 7643870 w 7643870"/>
              <a:gd name="connsiteY1" fmla="*/ 0 h 6858012"/>
              <a:gd name="connsiteX2" fmla="*/ 5362488 w 7643870"/>
              <a:gd name="connsiteY2" fmla="*/ 6858000 h 6858012"/>
              <a:gd name="connsiteX3" fmla="*/ 219 w 7643870"/>
              <a:gd name="connsiteY3" fmla="*/ 6858012 h 6858012"/>
              <a:gd name="connsiteX4" fmla="*/ 24511 w 7643870"/>
              <a:gd name="connsiteY4" fmla="*/ 13 h 6858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3870" h="6858012">
                <a:moveTo>
                  <a:pt x="24511" y="13"/>
                </a:moveTo>
                <a:lnTo>
                  <a:pt x="7643870" y="0"/>
                </a:lnTo>
                <a:lnTo>
                  <a:pt x="5362488" y="6858000"/>
                </a:lnTo>
                <a:lnTo>
                  <a:pt x="219" y="6858012"/>
                </a:lnTo>
                <a:cubicBezTo>
                  <a:pt x="-2860" y="4572012"/>
                  <a:pt x="27590" y="2286013"/>
                  <a:pt x="24511" y="13"/>
                </a:cubicBezTo>
                <a:close/>
              </a:path>
            </a:pathLst>
          </a:custGeom>
          <a:solidFill>
            <a:srgbClr val="213D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491" y="367645"/>
            <a:ext cx="5543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Scary Disconnect Between Hiring Managers &amp; Recruiters</a:t>
            </a:r>
          </a:p>
          <a:p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endParaRPr lang="en-US" sz="2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491" y="2083001"/>
            <a:ext cx="6268441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According to Deloitte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……..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80</a:t>
            </a:r>
            <a:r>
              <a:rPr lang="en-US" sz="2200" b="1" dirty="0">
                <a:solidFill>
                  <a:srgbClr val="FFC000"/>
                </a:solidFill>
                <a:latin typeface="Arial Narrow" panose="020B0606020202030204" pitchFamily="34" charset="0"/>
              </a:rPr>
              <a:t>% </a:t>
            </a: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of 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Recruiters </a:t>
            </a: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feel 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they </a:t>
            </a: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understand the 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roles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more </a:t>
            </a: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than half of 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Hiring Managers </a:t>
            </a:r>
            <a:r>
              <a:rPr lang="en-US" sz="2200" dirty="0">
                <a:solidFill>
                  <a:srgbClr val="FFC000"/>
                </a:solidFill>
                <a:latin typeface="Arial Narrow" panose="020B0606020202030204" pitchFamily="34" charset="0"/>
              </a:rPr>
              <a:t>(</a:t>
            </a:r>
            <a:r>
              <a:rPr lang="en-US" sz="2200" b="1" dirty="0">
                <a:solidFill>
                  <a:srgbClr val="FFC000"/>
                </a:solidFill>
                <a:latin typeface="Arial Narrow" panose="020B0606020202030204" pitchFamily="34" charset="0"/>
              </a:rPr>
              <a:t>60%) </a:t>
            </a:r>
            <a:r>
              <a:rPr lang="en-US" sz="2200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disagree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60% of recruiters do not lead a formal intake session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 bad intake results in a bad candidate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 poor intake sets the tone for a poor process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It’s not just what you ask, but how you ask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2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7" r="3884"/>
          <a:stretch/>
        </p:blipFill>
        <p:spPr>
          <a:xfrm flipH="1">
            <a:off x="0" y="0"/>
            <a:ext cx="5624945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24945" y="0"/>
            <a:ext cx="6567055" cy="6858000"/>
          </a:xfrm>
          <a:prstGeom prst="rect">
            <a:avLst/>
          </a:prstGeom>
          <a:solidFill>
            <a:srgbClr val="283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51195" y="317965"/>
            <a:ext cx="6043713" cy="90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indent="-53860" defTabSz="948127" eaLnBrk="0" hangingPunct="0">
              <a:lnSpc>
                <a:spcPct val="150000"/>
              </a:lnSpc>
            </a:pPr>
            <a:r>
              <a:rPr lang="en-US" sz="3500" b="1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But I Have a Job Description… </a:t>
            </a:r>
            <a:endParaRPr lang="en-US" sz="3500" b="1" dirty="0">
              <a:solidFill>
                <a:srgbClr val="FFC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9815" y="1367874"/>
            <a:ext cx="5825093" cy="4326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401" lvl="1" eaLnBrk="0" hangingPunct="0">
              <a:spcAft>
                <a:spcPts val="1059"/>
              </a:spcAft>
            </a:pPr>
            <a:r>
              <a:rPr lang="en-US" sz="2800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BEWARE!!!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Job </a:t>
            </a: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descriptions often serve as a crutch – giving managers the right to stop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thinking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Job descriptions can inadvertently exclude high potential, top performing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candidates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Job descriptions cannot predict candidate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performance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Job description often lack objectivity </a:t>
            </a:r>
          </a:p>
          <a:p>
            <a:pPr marL="350904" lvl="1" indent="-302503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latin typeface="Arial Narrow" panose="020B0606020202030204" pitchFamily="34" charset="0"/>
              </a:rPr>
              <a:t>Job descriptions often create a “I’m looking for what it says here” mindset with many </a:t>
            </a:r>
            <a:r>
              <a:rPr lang="en-US" sz="22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Hiring Managers</a:t>
            </a:r>
            <a:endParaRPr lang="en-US" sz="2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26289" y="5973767"/>
            <a:ext cx="4247739" cy="71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4962" tIns="47482" rIns="94962" bIns="47482">
            <a:spAutoFit/>
          </a:bodyPr>
          <a:lstStyle/>
          <a:p>
            <a:pPr defTabSz="948127" eaLnBrk="0" hangingPunct="0">
              <a:lnSpc>
                <a:spcPct val="90000"/>
              </a:lnSpc>
            </a:pPr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Drive the Intake</a:t>
            </a:r>
            <a:endParaRPr lang="en-US" sz="45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5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cffb8f2b0ca6049135facaf567ee5a6b14af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9550</TotalTime>
  <Words>1398</Words>
  <Application>Microsoft Macintosh PowerPoint</Application>
  <PresentationFormat>Custom</PresentationFormat>
  <Paragraphs>297</Paragraphs>
  <Slides>37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King</dc:creator>
  <cp:lastModifiedBy>Jason Buss</cp:lastModifiedBy>
  <cp:revision>481</cp:revision>
  <dcterms:created xsi:type="dcterms:W3CDTF">2014-08-06T18:24:09Z</dcterms:created>
  <dcterms:modified xsi:type="dcterms:W3CDTF">2015-10-28T13:19:11Z</dcterms:modified>
</cp:coreProperties>
</file>